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56" r:id="rId2"/>
    <p:sldId id="285" r:id="rId3"/>
    <p:sldId id="286" r:id="rId4"/>
    <p:sldId id="257" r:id="rId5"/>
    <p:sldId id="287" r:id="rId6"/>
    <p:sldId id="265" r:id="rId7"/>
    <p:sldId id="266" r:id="rId8"/>
    <p:sldId id="275" r:id="rId9"/>
    <p:sldId id="279" r:id="rId10"/>
    <p:sldId id="288" r:id="rId11"/>
    <p:sldId id="289" r:id="rId12"/>
    <p:sldId id="290" r:id="rId13"/>
    <p:sldId id="291" r:id="rId14"/>
    <p:sldId id="292" r:id="rId15"/>
    <p:sldId id="295" r:id="rId16"/>
    <p:sldId id="278" r:id="rId17"/>
    <p:sldId id="281" r:id="rId18"/>
    <p:sldId id="293" r:id="rId19"/>
    <p:sldId id="283" r:id="rId20"/>
    <p:sldId id="294" r:id="rId21"/>
    <p:sldId id="304" r:id="rId22"/>
    <p:sldId id="296" r:id="rId23"/>
    <p:sldId id="297" r:id="rId24"/>
    <p:sldId id="298" r:id="rId25"/>
    <p:sldId id="299" r:id="rId26"/>
    <p:sldId id="300" r:id="rId27"/>
    <p:sldId id="301" r:id="rId28"/>
    <p:sldId id="302" r:id="rId29"/>
    <p:sldId id="303" r:id="rId30"/>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66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p:cViewPr varScale="1">
        <p:scale>
          <a:sx n="63" d="100"/>
          <a:sy n="63" d="100"/>
        </p:scale>
        <p:origin x="82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ic\Desktop\WYKRES.xls"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lgn="ctr">
              <a:defRPr/>
            </a:pPr>
            <a:r>
              <a:rPr lang="en-US" sz="2400" dirty="0"/>
              <a:t>Type of companies being </a:t>
            </a:r>
            <a:endParaRPr lang="pl-PL" sz="2400" dirty="0" smtClean="0"/>
          </a:p>
          <a:p>
            <a:pPr algn="ctr">
              <a:defRPr/>
            </a:pPr>
            <a:r>
              <a:rPr lang="en-US" sz="2400" dirty="0" smtClean="0"/>
              <a:t>members </a:t>
            </a:r>
            <a:r>
              <a:rPr lang="en-US" sz="2400" dirty="0"/>
              <a:t>of </a:t>
            </a:r>
            <a:r>
              <a:rPr lang="en-US" sz="2400" noProof="0" dirty="0" smtClean="0"/>
              <a:t>the</a:t>
            </a:r>
            <a:r>
              <a:rPr lang="pl-PL" sz="2400" dirty="0" smtClean="0"/>
              <a:t> </a:t>
            </a:r>
            <a:r>
              <a:rPr lang="en-US" sz="2400" dirty="0" smtClean="0"/>
              <a:t>Chamber</a:t>
            </a:r>
            <a:endParaRPr lang="en-US" sz="2400" dirty="0"/>
          </a:p>
        </c:rich>
      </c:tx>
      <c:layout>
        <c:manualLayout>
          <c:xMode val="edge"/>
          <c:yMode val="edge"/>
          <c:x val="0.22546051131054851"/>
          <c:y val="4.2462114488958334E-2"/>
        </c:manualLayout>
      </c:layout>
      <c:overlay val="0"/>
      <c:spPr>
        <a:noFill/>
        <a:ln w="25400">
          <a:no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7.7811527429040517E-2"/>
          <c:y val="0.28090117589926866"/>
          <c:w val="0.7838929653917095"/>
          <c:h val="0.68662642940557606"/>
        </c:manualLayout>
      </c:layout>
      <c:pie3DChart>
        <c:varyColors val="1"/>
        <c:ser>
          <c:idx val="0"/>
          <c:order val="0"/>
          <c:tx>
            <c:v>ZESTAWIENIE PROCENTOWE WG WIELKOŚCI ZATRUDNIENIA</c:v>
          </c:tx>
          <c:explosion val="25"/>
          <c:dPt>
            <c:idx val="0"/>
            <c:bubble3D val="0"/>
            <c:explosion val="4"/>
          </c:dPt>
          <c:dPt>
            <c:idx val="1"/>
            <c:bubble3D val="0"/>
            <c:explosion val="12"/>
          </c:dPt>
          <c:dPt>
            <c:idx val="2"/>
            <c:bubble3D val="0"/>
            <c:explosion val="8"/>
          </c:dPt>
          <c:dPt>
            <c:idx val="3"/>
            <c:bubble3D val="0"/>
            <c:explosion val="4"/>
          </c:dPt>
          <c:dLbls>
            <c:dLbl>
              <c:idx val="0"/>
              <c:layout>
                <c:manualLayout>
                  <c:x val="-1.950968203277996E-2"/>
                  <c:y val="-1.8238347959808988E-2"/>
                </c:manualLayout>
              </c:layout>
              <c:tx>
                <c:rich>
                  <a:bodyPr/>
                  <a:lstStyle/>
                  <a:p>
                    <a:pPr>
                      <a:defRPr sz="1200" b="1"/>
                    </a:pPr>
                    <a:r>
                      <a:rPr lang="en-US" dirty="0"/>
                      <a:t>29%</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6.0682739734932581E-3"/>
                  <c:y val="1.1731242845745599E-3"/>
                </c:manualLayout>
              </c:layout>
              <c:tx>
                <c:rich>
                  <a:bodyPr/>
                  <a:lstStyle/>
                  <a:p>
                    <a:pPr>
                      <a:defRPr sz="1200" b="1"/>
                    </a:pPr>
                    <a:r>
                      <a:rPr lang="en-US" dirty="0"/>
                      <a:t>34%</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4.3112877144227029E-3"/>
                  <c:y val="-8.2258374090903835E-2"/>
                </c:manualLayout>
              </c:layout>
              <c:tx>
                <c:rich>
                  <a:bodyPr/>
                  <a:lstStyle/>
                  <a:p>
                    <a:pPr>
                      <a:defRPr sz="1200" b="1"/>
                    </a:pPr>
                    <a:r>
                      <a:rPr lang="en-US" dirty="0"/>
                      <a:t>22%</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3"/>
              <c:layout>
                <c:manualLayout>
                  <c:x val="1.3307330391750584E-2"/>
                  <c:y val="-9.9443847052158134E-3"/>
                </c:manualLayout>
              </c:layout>
              <c:tx>
                <c:rich>
                  <a:bodyPr/>
                  <a:lstStyle/>
                  <a:p>
                    <a:pPr>
                      <a:defRPr sz="1200" b="1"/>
                    </a:pPr>
                    <a:r>
                      <a:rPr lang="en-US" dirty="0"/>
                      <a:t>15%</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Arkusz1!$A$1:$A$4</c:f>
              <c:strCache>
                <c:ptCount val="4"/>
                <c:pt idx="0">
                  <c:v>Micro</c:v>
                </c:pt>
                <c:pt idx="1">
                  <c:v>Small</c:v>
                </c:pt>
                <c:pt idx="2">
                  <c:v>Medium</c:v>
                </c:pt>
                <c:pt idx="3">
                  <c:v>Large</c:v>
                </c:pt>
              </c:strCache>
            </c:strRef>
          </c:cat>
          <c:val>
            <c:numRef>
              <c:f>Arkusz1!$B$1:$B$4</c:f>
              <c:numCache>
                <c:formatCode>0.00</c:formatCode>
                <c:ptCount val="4"/>
                <c:pt idx="0">
                  <c:v>29</c:v>
                </c:pt>
                <c:pt idx="1">
                  <c:v>34</c:v>
                </c:pt>
                <c:pt idx="2">
                  <c:v>22</c:v>
                </c:pt>
                <c:pt idx="3">
                  <c:v>15</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83882811106697941"/>
          <c:y val="0.32780161408191777"/>
          <c:w val="0.15034343397022742"/>
          <c:h val="0.34840133703652654"/>
        </c:manualLayout>
      </c:layout>
      <c:overlay val="0"/>
      <c:txPr>
        <a:bodyPr/>
        <a:lstStyle/>
        <a:p>
          <a:pPr rtl="0">
            <a:defRPr/>
          </a:pPr>
          <a:endParaRPr lang="pl-PL"/>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4.3437210795739339E-2"/>
          <c:w val="0.67793678915135613"/>
          <c:h val="0.85696704938721624"/>
        </c:manualLayout>
      </c:layout>
      <c:pie3DChart>
        <c:varyColors val="1"/>
        <c:ser>
          <c:idx val="0"/>
          <c:order val="0"/>
          <c:tx>
            <c:strRef>
              <c:f>Arkusz1!$B$1</c:f>
              <c:strCache>
                <c:ptCount val="1"/>
                <c:pt idx="0">
                  <c:v>Kolumna1</c:v>
                </c:pt>
              </c:strCache>
            </c:strRef>
          </c:tx>
          <c:spPr>
            <a:effectLst>
              <a:outerShdw blurRad="254000" sx="102000" sy="102000" algn="ctr" rotWithShape="0">
                <a:prstClr val="black">
                  <a:alpha val="20000"/>
                </a:prstClr>
              </a:outerShdw>
            </a:effectLst>
          </c:spPr>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dLbl>
              <c:idx val="4"/>
              <c:layout>
                <c:manualLayout>
                  <c:x val="0.17192867237034754"/>
                  <c:y val="-0.1728114074040487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0.15251367016622921"/>
                  <c:y val="0.1256483754699899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l-P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Arkusz1!$A$2:$A$7</c:f>
              <c:strCache>
                <c:ptCount val="6"/>
                <c:pt idx="0">
                  <c:v>Industry</c:v>
                </c:pt>
                <c:pt idx="1">
                  <c:v>Agriculture</c:v>
                </c:pt>
                <c:pt idx="2">
                  <c:v>Construction</c:v>
                </c:pt>
                <c:pt idx="3">
                  <c:v>Trade; repair of motor vehicles vehicles; transport and storage; accommodation and catering; information and communication</c:v>
                </c:pt>
                <c:pt idx="4">
                  <c:v>Financial and insurance activities; services for real estate market</c:v>
                </c:pt>
                <c:pt idx="5">
                  <c:v>Other services</c:v>
                </c:pt>
              </c:strCache>
            </c:strRef>
          </c:cat>
          <c:val>
            <c:numRef>
              <c:f>Arkusz1!$B$2:$B$7</c:f>
              <c:numCache>
                <c:formatCode>General</c:formatCode>
                <c:ptCount val="6"/>
                <c:pt idx="0">
                  <c:v>22</c:v>
                </c:pt>
                <c:pt idx="1">
                  <c:v>2</c:v>
                </c:pt>
                <c:pt idx="2">
                  <c:v>10</c:v>
                </c:pt>
                <c:pt idx="3">
                  <c:v>31</c:v>
                </c:pt>
                <c:pt idx="4">
                  <c:v>7</c:v>
                </c:pt>
                <c:pt idx="5">
                  <c:v>28</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1647397200349952"/>
          <c:y val="2.149272072310428E-4"/>
          <c:w val="0.37830435258092737"/>
          <c:h val="0.91296976120964013"/>
        </c:manualLayout>
      </c:layout>
      <c:overlay val="1"/>
      <c:spPr>
        <a:solidFill>
          <a:schemeClr val="lt1">
            <a:lumMod val="95000"/>
            <a:alpha val="39000"/>
          </a:schemeClr>
        </a:solidFill>
        <a:ln>
          <a:noFill/>
        </a:ln>
        <a:effectLst/>
      </c:spPr>
      <c:txPr>
        <a:bodyPr rot="0" spcFirstLastPara="1" vertOverflow="ellipsis" vert="horz" wrap="square" anchor="ctr" anchorCtr="0"/>
        <a:lstStyle/>
        <a:p>
          <a:pPr>
            <a:defRPr sz="1197" b="0" i="0" u="none" strike="noStrike" kern="1200" baseline="0">
              <a:solidFill>
                <a:schemeClr val="dk1">
                  <a:lumMod val="75000"/>
                  <a:lumOff val="25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pl-PL"/>
          </a:p>
        </p:txBody>
      </p:sp>
      <p:sp>
        <p:nvSpPr>
          <p:cNvPr id="3379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7C2033B7-2E5B-4066-A313-91BDC4F67F60}" type="datetimeFigureOut">
              <a:rPr lang="pl-PL"/>
              <a:pPr>
                <a:defRPr/>
              </a:pPr>
              <a:t>2014-12-16</a:t>
            </a:fld>
            <a:endParaRPr lang="pl-PL"/>
          </a:p>
        </p:txBody>
      </p:sp>
      <p:sp>
        <p:nvSpPr>
          <p:cNvPr id="3379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pl-PL"/>
          </a:p>
        </p:txBody>
      </p:sp>
      <p:sp>
        <p:nvSpPr>
          <p:cNvPr id="3379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3DE3FD9E-FB88-49D7-BF6B-B7D3C12704D1}" type="slidenum">
              <a:rPr lang="pl-PL"/>
              <a:pPr>
                <a:defRPr/>
              </a:pPr>
              <a:t>‹#›</a:t>
            </a:fld>
            <a:endParaRPr lang="pl-PL"/>
          </a:p>
        </p:txBody>
      </p:sp>
    </p:spTree>
    <p:extLst>
      <p:ext uri="{BB962C8B-B14F-4D97-AF65-F5344CB8AC3E}">
        <p14:creationId xmlns:p14="http://schemas.microsoft.com/office/powerpoint/2010/main" val="3334675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6C8977-6EAC-42DD-A6CB-351E0C2C8EA6}" type="datetimeFigureOut">
              <a:rPr lang="pl-PL"/>
              <a:pPr>
                <a:defRPr/>
              </a:pPr>
              <a:t>2014-12-16</a:t>
            </a:fld>
            <a:endParaRPr lang="pl-PL" dirty="0"/>
          </a:p>
        </p:txBody>
      </p:sp>
      <p:sp>
        <p:nvSpPr>
          <p:cNvPr id="4" name="Symbol zastępczy obrazu slajdu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44BC6AC-F013-452B-AE17-A3A61EACF832}" type="slidenum">
              <a:rPr lang="pl-PL"/>
              <a:pPr>
                <a:defRPr/>
              </a:pPr>
              <a:t>‹#›</a:t>
            </a:fld>
            <a:endParaRPr lang="pl-PL" dirty="0"/>
          </a:p>
        </p:txBody>
      </p:sp>
    </p:spTree>
    <p:extLst>
      <p:ext uri="{BB962C8B-B14F-4D97-AF65-F5344CB8AC3E}">
        <p14:creationId xmlns:p14="http://schemas.microsoft.com/office/powerpoint/2010/main" val="366718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17575" y="744538"/>
            <a:ext cx="4962525" cy="37226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344BC6AC-F013-452B-AE17-A3A61EACF832}" type="slidenum">
              <a:rPr lang="pl-PL" smtClean="0"/>
              <a:pPr>
                <a:defRPr/>
              </a:pPr>
              <a:t>4</a:t>
            </a:fld>
            <a:endParaRPr lang="pl-PL" dirty="0"/>
          </a:p>
        </p:txBody>
      </p:sp>
    </p:spTree>
    <p:extLst>
      <p:ext uri="{BB962C8B-B14F-4D97-AF65-F5344CB8AC3E}">
        <p14:creationId xmlns:p14="http://schemas.microsoft.com/office/powerpoint/2010/main" val="299058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2771"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27243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obrazu slajdu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3795"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
        <p:nvSpPr>
          <p:cNvPr id="4" name="Symbol zastępczy numeru slajdu 3"/>
          <p:cNvSpPr>
            <a:spLocks noGrp="1"/>
          </p:cNvSpPr>
          <p:nvPr>
            <p:ph type="sldNum" sz="quarter" idx="5"/>
          </p:nvPr>
        </p:nvSpPr>
        <p:spPr/>
        <p:txBody>
          <a:bodyPr/>
          <a:lstStyle/>
          <a:p>
            <a:pPr>
              <a:defRPr/>
            </a:pPr>
            <a:fld id="{4CB69FE0-ECA7-4556-8C47-9D5048170CEF}" type="slidenum">
              <a:rPr lang="pl-PL" smtClean="0"/>
              <a:pPr>
                <a:defRPr/>
              </a:pPr>
              <a:t>12</a:t>
            </a:fld>
            <a:endParaRPr lang="pl-PL"/>
          </a:p>
        </p:txBody>
      </p:sp>
    </p:spTree>
    <p:extLst>
      <p:ext uri="{BB962C8B-B14F-4D97-AF65-F5344CB8AC3E}">
        <p14:creationId xmlns:p14="http://schemas.microsoft.com/office/powerpoint/2010/main" val="216324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obrazu slajdu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481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138598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634C1F04-9836-43D3-B522-1F08E1E91449}" type="datetimeFigureOut">
              <a:rPr lang="pl-PL"/>
              <a:pPr>
                <a:defRPr/>
              </a:pPr>
              <a:t>2014-12-16</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830C870E-F5F8-439B-9F22-8D592A04E88C}" type="slidenum">
              <a:rPr lang="pl-PL"/>
              <a:pPr>
                <a:defRPr/>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916C3525-AC28-4255-97C2-E9B42FC8A3F0}" type="datetimeFigureOut">
              <a:rPr lang="pl-PL"/>
              <a:pPr>
                <a:defRPr/>
              </a:pPr>
              <a:t>2014-12-16</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E80BE8C-7D23-4C35-8309-BFBEA34ABFB8}" type="slidenum">
              <a:rPr lang="pl-PL"/>
              <a:pPr>
                <a:defRPr/>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CD8136C7-C144-4513-BDC1-8580E3AB6317}" type="datetimeFigureOut">
              <a:rPr lang="pl-PL"/>
              <a:pPr>
                <a:defRPr/>
              </a:pPr>
              <a:t>2014-12-16</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7A5A393-534C-42F4-A9EC-95C581A33DE5}" type="slidenum">
              <a:rPr lang="pl-PL"/>
              <a:pPr>
                <a:defRPr/>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940D5664-CEB3-4646-9A09-52E492D2D6D0}" type="datetimeFigureOut">
              <a:rPr lang="pl-PL"/>
              <a:pPr>
                <a:defRPr/>
              </a:pPr>
              <a:t>2014-12-16</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198BF928-496A-4980-BFE9-5F0E42AA5547}" type="slidenum">
              <a:rPr lang="pl-PL"/>
              <a:pPr>
                <a:defRPr/>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17DB4A76-A5EB-49D1-9D10-7955E0C06147}" type="datetimeFigureOut">
              <a:rPr lang="pl-PL"/>
              <a:pPr>
                <a:defRPr/>
              </a:pPr>
              <a:t>2014-12-16</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87529443-29BE-4BE0-B4E4-7BA96C7DEBF0}" type="slidenum">
              <a:rPr lang="pl-PL"/>
              <a:pPr>
                <a:defRPr/>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A0BD159E-032D-4E6C-89DC-37E068EEEAB3}" type="datetimeFigureOut">
              <a:rPr lang="pl-PL"/>
              <a:pPr>
                <a:defRPr/>
              </a:pPr>
              <a:t>2014-12-16</a:t>
            </a:fld>
            <a:endParaRPr lang="pl-PL" dirty="0"/>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5AF18F2B-0E99-403A-9F03-90B0C9F56A26}" type="slidenum">
              <a:rPr lang="pl-PL"/>
              <a:pPr>
                <a:defRPr/>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C50D6369-959E-422C-96B9-BDED4A147119}" type="datetimeFigureOut">
              <a:rPr lang="pl-PL"/>
              <a:pPr>
                <a:defRPr/>
              </a:pPr>
              <a:t>2014-12-16</a:t>
            </a:fld>
            <a:endParaRPr lang="pl-PL" dirty="0"/>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594AAF69-7E54-47AC-9680-FE69328193EA}" type="slidenum">
              <a:rPr lang="pl-PL"/>
              <a:pPr>
                <a:defRPr/>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75B684E5-27F1-4430-BB7B-B74D816B70C0}" type="datetimeFigureOut">
              <a:rPr lang="pl-PL"/>
              <a:pPr>
                <a:defRPr/>
              </a:pPr>
              <a:t>2014-12-16</a:t>
            </a:fld>
            <a:endParaRPr lang="pl-PL" dirty="0"/>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63D7C44B-CF63-4BF9-B806-E9536E4C0D1B}" type="slidenum">
              <a:rPr lang="pl-PL"/>
              <a:pPr>
                <a:defRPr/>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9F9378AB-26D8-4575-81FA-7303D7D4644C}" type="datetimeFigureOut">
              <a:rPr lang="pl-PL"/>
              <a:pPr>
                <a:defRPr/>
              </a:pPr>
              <a:t>2014-12-16</a:t>
            </a:fld>
            <a:endParaRPr lang="pl-PL" dirty="0"/>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DDACD2DD-FC1C-40C5-828C-ED73469B9C7E}" type="slidenum">
              <a:rPr lang="pl-PL"/>
              <a:pPr>
                <a:defRPr/>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B829628-495D-48A3-8FCE-A9A84D27CCA5}" type="datetimeFigureOut">
              <a:rPr lang="pl-PL"/>
              <a:pPr>
                <a:defRPr/>
              </a:pPr>
              <a:t>2014-12-16</a:t>
            </a:fld>
            <a:endParaRPr lang="pl-PL" dirty="0"/>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F9812022-B664-4851-90C4-20DD3D88227D}" type="slidenum">
              <a:rPr lang="pl-PL"/>
              <a:pPr>
                <a:defRPr/>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9D7FAB9F-DE7A-4943-A7ED-0A8C6706729B}" type="datetimeFigureOut">
              <a:rPr lang="pl-PL"/>
              <a:pPr>
                <a:defRPr/>
              </a:pPr>
              <a:t>2014-12-16</a:t>
            </a:fld>
            <a:endParaRPr lang="pl-PL" dirty="0"/>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FEAE8EBC-C6C7-40CC-B03A-D86B90652631}" type="slidenum">
              <a:rPr lang="pl-PL"/>
              <a:pPr>
                <a:defRPr/>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2051"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A4B43B9D-A27F-44EA-A1CC-416F02110AD9}" type="datetimeFigureOut">
              <a:rPr lang="pl-PL"/>
              <a:pPr>
                <a:defRPr/>
              </a:pPr>
              <a:t>2014-12-16</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C12B6ECF-4F82-44C9-B27D-03AB616B0A68}" type="slidenum">
              <a:rPr lang="pl-PL"/>
              <a:pPr>
                <a:defRPr/>
              </a:pPr>
              <a:t>‹#›</a:t>
            </a:fld>
            <a:endParaRPr lang="pl-PL"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2.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jpe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3.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4.jpg"/></Relationships>
</file>

<file path=ppt/slides/_rels/slide2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7.jpeg"/><Relationship Id="rId4" Type="http://schemas.openxmlformats.org/officeDocument/2006/relationships/image" Target="../media/image86.jpeg"/></Relationships>
</file>

<file path=ppt/slides/_rels/slide2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9.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p:cNvSpPr/>
          <p:nvPr/>
        </p:nvSpPr>
        <p:spPr>
          <a:xfrm>
            <a:off x="395536" y="1340768"/>
            <a:ext cx="8280920" cy="1754326"/>
          </a:xfrm>
          <a:prstGeom prst="rect">
            <a:avLst/>
          </a:prstGeom>
          <a:noFill/>
        </p:spPr>
        <p:txBody>
          <a:bodyPr>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Business opportunities</a:t>
            </a:r>
          </a:p>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in </a:t>
            </a:r>
            <a:r>
              <a:rPr lang="pl-P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Małopolska</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pic>
        <p:nvPicPr>
          <p:cNvPr id="307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1107" y="3045350"/>
            <a:ext cx="3941787" cy="3325883"/>
          </a:xfrm>
          <a:prstGeom prst="rect">
            <a:avLst/>
          </a:prstGeom>
          <a:noFill/>
          <a:ln w="9525">
            <a:noFill/>
            <a:miter lim="800000"/>
            <a:headEnd/>
            <a:tailEnd/>
          </a:ln>
        </p:spPr>
      </p:pic>
      <p:pic>
        <p:nvPicPr>
          <p:cNvPr id="6" name="Symbol zastępczy zawartości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pic>
        <p:nvPicPr>
          <p:cNvPr id="3" name="Obraz 2"/>
          <p:cNvPicPr>
            <a:picLocks noChangeAspect="1"/>
          </p:cNvPicPr>
          <p:nvPr/>
        </p:nvPicPr>
        <p:blipFill>
          <a:blip r:embed="rId3" cstate="print"/>
          <a:srcRect/>
          <a:stretch>
            <a:fillRect/>
          </a:stretch>
        </p:blipFill>
        <p:spPr bwMode="auto">
          <a:xfrm>
            <a:off x="278391" y="2035859"/>
            <a:ext cx="2630732" cy="2320925"/>
          </a:xfrm>
          <a:prstGeom prst="rect">
            <a:avLst/>
          </a:prstGeom>
          <a:noFill/>
          <a:ln w="9525">
            <a:noFill/>
            <a:miter lim="800000"/>
            <a:headEnd/>
            <a:tailEnd/>
          </a:ln>
        </p:spPr>
      </p:pic>
      <p:pic>
        <p:nvPicPr>
          <p:cNvPr id="4" name="Obraz 3"/>
          <p:cNvPicPr>
            <a:picLocks noChangeAspect="1"/>
          </p:cNvPicPr>
          <p:nvPr/>
        </p:nvPicPr>
        <p:blipFill>
          <a:blip r:embed="rId4" cstate="print"/>
          <a:srcRect/>
          <a:stretch>
            <a:fillRect/>
          </a:stretch>
        </p:blipFill>
        <p:spPr bwMode="auto">
          <a:xfrm>
            <a:off x="2927350" y="1171847"/>
            <a:ext cx="6216650" cy="5194300"/>
          </a:xfrm>
          <a:prstGeom prst="rect">
            <a:avLst/>
          </a:prstGeom>
          <a:noFill/>
          <a:ln w="9525">
            <a:noFill/>
            <a:miter lim="800000"/>
            <a:headEnd/>
            <a:tailEnd/>
          </a:ln>
        </p:spPr>
      </p:pic>
      <p:pic>
        <p:nvPicPr>
          <p:cNvPr id="5" name="Picture 16" descr="http://www.malopolskie.pl/Pliki/2012/logo_pp.png"/>
          <p:cNvPicPr>
            <a:picLocks noChangeAspect="1" noChangeArrowheads="1"/>
          </p:cNvPicPr>
          <p:nvPr/>
        </p:nvPicPr>
        <p:blipFill>
          <a:blip r:embed="rId5" cstate="print"/>
          <a:srcRect/>
          <a:stretch>
            <a:fillRect/>
          </a:stretch>
        </p:blipFill>
        <p:spPr bwMode="auto">
          <a:xfrm>
            <a:off x="481036" y="4581128"/>
            <a:ext cx="2359025" cy="754062"/>
          </a:xfrm>
          <a:prstGeom prst="rect">
            <a:avLst/>
          </a:prstGeom>
          <a:noFill/>
          <a:ln w="9525">
            <a:noFill/>
            <a:miter lim="800000"/>
            <a:headEnd/>
            <a:tailEnd/>
          </a:ln>
        </p:spPr>
      </p:pic>
      <p:sp>
        <p:nvSpPr>
          <p:cNvPr id="6" name="pole tekstowe 5"/>
          <p:cNvSpPr txBox="1">
            <a:spLocks noChangeArrowheads="1"/>
          </p:cNvSpPr>
          <p:nvPr/>
        </p:nvSpPr>
        <p:spPr bwMode="auto">
          <a:xfrm>
            <a:off x="100012" y="5434012"/>
            <a:ext cx="5480099" cy="984885"/>
          </a:xfrm>
          <a:prstGeom prst="rect">
            <a:avLst/>
          </a:prstGeom>
          <a:noFill/>
          <a:ln w="9525">
            <a:noFill/>
            <a:miter lim="800000"/>
            <a:headEnd/>
            <a:tailEnd/>
          </a:ln>
        </p:spPr>
        <p:txBody>
          <a:bodyPr wrap="square">
            <a:spAutoFit/>
          </a:bodyPr>
          <a:lstStyle/>
          <a:p>
            <a:pPr algn="ctr"/>
            <a:r>
              <a:rPr lang="en-US" sz="2000" b="1" dirty="0"/>
              <a:t>8 m people</a:t>
            </a:r>
            <a:r>
              <a:rPr lang="pl-PL" sz="2000" b="1" dirty="0"/>
              <a:t> </a:t>
            </a:r>
            <a:r>
              <a:rPr lang="en-US" sz="2000" b="1" dirty="0"/>
              <a:t>in the perimeter of 100 km </a:t>
            </a:r>
            <a:endParaRPr lang="pl-PL" sz="2000" b="1" dirty="0" smtClean="0"/>
          </a:p>
          <a:p>
            <a:pPr algn="ctr"/>
            <a:r>
              <a:rPr lang="pl-PL" sz="2000" b="1" dirty="0" smtClean="0"/>
              <a:t>from</a:t>
            </a:r>
            <a:r>
              <a:rPr lang="en-US" sz="2000" b="1" dirty="0" smtClean="0"/>
              <a:t> </a:t>
            </a:r>
            <a:r>
              <a:rPr lang="pl-PL" sz="2000" b="1" dirty="0"/>
              <a:t>K</a:t>
            </a:r>
            <a:r>
              <a:rPr lang="en-US" sz="2000" b="1" dirty="0" err="1"/>
              <a:t>rakow</a:t>
            </a:r>
            <a:r>
              <a:rPr lang="en-US" sz="2000" b="1" dirty="0"/>
              <a:t> </a:t>
            </a:r>
          </a:p>
          <a:p>
            <a:endParaRPr lang="pl-PL" dirty="0"/>
          </a:p>
        </p:txBody>
      </p:sp>
      <p:sp>
        <p:nvSpPr>
          <p:cNvPr id="7" name="Elipsa 6"/>
          <p:cNvSpPr/>
          <p:nvPr/>
        </p:nvSpPr>
        <p:spPr>
          <a:xfrm>
            <a:off x="4356100" y="2160588"/>
            <a:ext cx="3600450" cy="34290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8" name="Prostokąt 7"/>
          <p:cNvSpPr/>
          <p:nvPr/>
        </p:nvSpPr>
        <p:spPr>
          <a:xfrm>
            <a:off x="300116" y="1210047"/>
            <a:ext cx="4283545" cy="707886"/>
          </a:xfrm>
          <a:prstGeom prst="rect">
            <a:avLst/>
          </a:prstGeom>
          <a:noFill/>
        </p:spPr>
        <p:txBody>
          <a:bodyPr wrap="none">
            <a:spAutoFit/>
          </a:bodyPr>
          <a:lstStyle/>
          <a:p>
            <a:pPr algn="ctr" fontAlgn="auto">
              <a:spcBef>
                <a:spcPts val="0"/>
              </a:spcBef>
              <a:spcAft>
                <a:spcPts val="0"/>
              </a:spcAft>
              <a:defRPr/>
            </a:pPr>
            <a:r>
              <a:rPr lang="pl-P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Southern Poland</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Tree>
    <p:extLst>
      <p:ext uri="{BB962C8B-B14F-4D97-AF65-F5344CB8AC3E}">
        <p14:creationId xmlns:p14="http://schemas.microsoft.com/office/powerpoint/2010/main" val="92183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95288" y="1912938"/>
            <a:ext cx="5545137" cy="4801314"/>
          </a:xfrm>
          <a:prstGeom prst="rect">
            <a:avLst/>
          </a:prstGeom>
        </p:spPr>
        <p:txBody>
          <a:bodyPr>
            <a:spAutoFit/>
          </a:bodyPr>
          <a:lstStyle/>
          <a:p>
            <a:pPr>
              <a:defRPr/>
            </a:pPr>
            <a:r>
              <a:rPr lang="en-US" b="1" dirty="0" err="1" smtClean="0">
                <a:latin typeface="Arial" panose="020B0604020202020204" pitchFamily="34" charset="0"/>
                <a:cs typeface="Arial" panose="020B0604020202020204" pitchFamily="34" charset="0"/>
              </a:rPr>
              <a:t>Kraków-Balice</a:t>
            </a:r>
            <a:r>
              <a:rPr lang="en-US" b="1" dirty="0" smtClean="0">
                <a:latin typeface="Arial" panose="020B0604020202020204" pitchFamily="34" charset="0"/>
                <a:cs typeface="Arial" panose="020B0604020202020204" pitchFamily="34" charset="0"/>
              </a:rPr>
              <a:t> Airport</a:t>
            </a:r>
          </a:p>
          <a:p>
            <a:pPr>
              <a:defRPr/>
            </a:pPr>
            <a:r>
              <a:rPr lang="en-US" sz="1600" b="1" dirty="0" smtClean="0">
                <a:latin typeface="Arial" panose="020B0604020202020204" pitchFamily="34" charset="0"/>
                <a:cs typeface="Arial" panose="020B0604020202020204" pitchFamily="34" charset="0"/>
              </a:rPr>
              <a:t>over 60 </a:t>
            </a:r>
            <a:r>
              <a:rPr lang="en-US" sz="1600" dirty="0" smtClean="0">
                <a:latin typeface="Arial" panose="020B0604020202020204" pitchFamily="34" charset="0"/>
                <a:cs typeface="Arial" panose="020B0604020202020204" pitchFamily="34" charset="0"/>
              </a:rPr>
              <a:t>direct connections (</a:t>
            </a:r>
            <a:r>
              <a:rPr lang="en-US" sz="1400" dirty="0" smtClean="0">
                <a:latin typeface="Arial" panose="020B0604020202020204" pitchFamily="34" charset="0"/>
                <a:cs typeface="Arial" panose="020B0604020202020204" pitchFamily="34" charset="0"/>
              </a:rPr>
              <a:t>London – STN, LGN, Munich , Frankfurt, Dublin, Berlin, Dusseldorf, Milano, Madrid, Paris, Kiev, and others</a:t>
            </a:r>
            <a:r>
              <a:rPr lang="en-US" sz="1600" dirty="0" smtClean="0">
                <a:latin typeface="Arial" panose="020B0604020202020204" pitchFamily="34" charset="0"/>
                <a:cs typeface="Arial" panose="020B0604020202020204" pitchFamily="34" charset="0"/>
              </a:rPr>
              <a:t>)</a:t>
            </a:r>
          </a:p>
          <a:p>
            <a:pPr>
              <a:defRPr/>
            </a:pPr>
            <a:r>
              <a:rPr lang="en-US" sz="1600" b="1" dirty="0" smtClean="0">
                <a:latin typeface="Arial" panose="020B0604020202020204" pitchFamily="34" charset="0"/>
                <a:cs typeface="Arial" panose="020B0604020202020204" pitchFamily="34" charset="0"/>
              </a:rPr>
              <a:t>19</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carriers</a:t>
            </a:r>
            <a:r>
              <a:rPr lang="en-US" sz="16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Lufthansa, Finnair, PLL LOT, </a:t>
            </a:r>
            <a:r>
              <a:rPr lang="en-US" sz="1400" dirty="0" err="1" smtClean="0">
                <a:latin typeface="Arial" panose="020B0604020202020204" pitchFamily="34" charset="0"/>
                <a:cs typeface="Arial" panose="020B0604020202020204" pitchFamily="34" charset="0"/>
              </a:rPr>
              <a:t>AirBerlin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Ryanair</a:t>
            </a:r>
            <a:r>
              <a:rPr lang="en-US" sz="1600" dirty="0" smtClean="0">
                <a:latin typeface="Arial" panose="020B0604020202020204" pitchFamily="34" charset="0"/>
                <a:cs typeface="Arial" panose="020B0604020202020204" pitchFamily="34" charset="0"/>
              </a:rPr>
              <a:t>)</a:t>
            </a:r>
          </a:p>
          <a:p>
            <a:pPr>
              <a:defRPr/>
            </a:pPr>
            <a:r>
              <a:rPr lang="en-US" sz="1600" dirty="0" smtClean="0">
                <a:latin typeface="Arial" panose="020B0604020202020204" pitchFamily="34" charset="0"/>
                <a:cs typeface="Arial" panose="020B0604020202020204" pitchFamily="34" charset="0"/>
              </a:rPr>
              <a:t>ca. </a:t>
            </a:r>
            <a:r>
              <a:rPr lang="en-US" sz="1600" b="1" dirty="0" smtClean="0">
                <a:latin typeface="Arial" panose="020B0604020202020204" pitchFamily="34" charset="0"/>
                <a:cs typeface="Arial" panose="020B0604020202020204" pitchFamily="34" charset="0"/>
              </a:rPr>
              <a:t>3 </a:t>
            </a:r>
            <a:r>
              <a:rPr lang="en-US" sz="1600" b="1" dirty="0" err="1" smtClean="0">
                <a:latin typeface="Arial" panose="020B0604020202020204" pitchFamily="34" charset="0"/>
                <a:cs typeface="Arial" panose="020B0604020202020204" pitchFamily="34" charset="0"/>
              </a:rPr>
              <a:t>mln</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passengers per year</a:t>
            </a:r>
          </a:p>
          <a:p>
            <a:pPr>
              <a:defRPr/>
            </a:pPr>
            <a:r>
              <a:rPr lang="en-US" sz="1600" dirty="0" smtClean="0">
                <a:latin typeface="Arial" panose="020B0604020202020204" pitchFamily="34" charset="0"/>
                <a:cs typeface="Arial" panose="020B0604020202020204" pitchFamily="34" charset="0"/>
              </a:rPr>
              <a:t>max. </a:t>
            </a:r>
            <a:r>
              <a:rPr lang="en-US" sz="1600" b="1" dirty="0" smtClean="0">
                <a:latin typeface="Arial" panose="020B0604020202020204" pitchFamily="34" charset="0"/>
                <a:cs typeface="Arial" panose="020B0604020202020204" pitchFamily="34" charset="0"/>
              </a:rPr>
              <a:t>2 hours</a:t>
            </a:r>
            <a:r>
              <a:rPr lang="en-US" sz="1600" dirty="0" smtClean="0">
                <a:latin typeface="Arial" panose="020B0604020202020204" pitchFamily="34" charset="0"/>
                <a:cs typeface="Arial" panose="020B0604020202020204" pitchFamily="34" charset="0"/>
              </a:rPr>
              <a:t> of flight to other Western European cities</a:t>
            </a:r>
          </a:p>
          <a:p>
            <a:pPr>
              <a:defRPr/>
            </a:pPr>
            <a:endParaRPr lang="en-US" sz="1600" b="1" dirty="0" smtClean="0">
              <a:latin typeface="Arial" panose="020B0604020202020204" pitchFamily="34" charset="0"/>
              <a:cs typeface="Arial" panose="020B0604020202020204" pitchFamily="34" charset="0"/>
            </a:endParaRPr>
          </a:p>
          <a:p>
            <a:pPr>
              <a:defRPr/>
            </a:pPr>
            <a:r>
              <a:rPr lang="en-US" sz="1600" b="1" dirty="0" smtClean="0">
                <a:latin typeface="Arial" panose="020B0604020202020204" pitchFamily="34" charset="0"/>
                <a:cs typeface="Arial" panose="020B0604020202020204" pitchFamily="34" charset="0"/>
              </a:rPr>
              <a:t>Katowice-</a:t>
            </a:r>
            <a:r>
              <a:rPr lang="en-US" sz="1600" b="1" dirty="0" err="1" smtClean="0">
                <a:latin typeface="Arial" panose="020B0604020202020204" pitchFamily="34" charset="0"/>
                <a:cs typeface="Arial" panose="020B0604020202020204" pitchFamily="34" charset="0"/>
              </a:rPr>
              <a:t>Pyrzowice</a:t>
            </a:r>
            <a:r>
              <a:rPr lang="en-US" sz="1600" b="1" dirty="0" smtClean="0">
                <a:latin typeface="Arial" panose="020B0604020202020204" pitchFamily="34" charset="0"/>
                <a:cs typeface="Arial" panose="020B0604020202020204" pitchFamily="34" charset="0"/>
              </a:rPr>
              <a:t> Airport </a:t>
            </a:r>
            <a:r>
              <a:rPr lang="en-US" sz="1600" dirty="0" smtClean="0">
                <a:latin typeface="Arial" panose="020B0604020202020204" pitchFamily="34" charset="0"/>
                <a:cs typeface="Arial" panose="020B0604020202020204" pitchFamily="34" charset="0"/>
              </a:rPr>
              <a:t>– 80 km from </a:t>
            </a:r>
            <a:r>
              <a:rPr lang="en-US" sz="1600" dirty="0" err="1" smtClean="0">
                <a:latin typeface="Arial" panose="020B0604020202020204" pitchFamily="34" charset="0"/>
                <a:cs typeface="Arial" panose="020B0604020202020204" pitchFamily="34" charset="0"/>
              </a:rPr>
              <a:t>Kraków</a:t>
            </a:r>
            <a:endParaRPr lang="en-US" sz="1600" dirty="0" smtClean="0">
              <a:latin typeface="Arial" panose="020B0604020202020204" pitchFamily="34" charset="0"/>
              <a:cs typeface="Arial" panose="020B0604020202020204" pitchFamily="34" charset="0"/>
            </a:endParaRPr>
          </a:p>
          <a:p>
            <a:pPr>
              <a:defRPr/>
            </a:pPr>
            <a:endParaRPr lang="en-US" sz="1600" dirty="0" smtClean="0">
              <a:latin typeface="Arial" panose="020B0604020202020204" pitchFamily="34" charset="0"/>
              <a:cs typeface="Arial" panose="020B0604020202020204" pitchFamily="34" charset="0"/>
            </a:endParaRPr>
          </a:p>
          <a:p>
            <a:pPr>
              <a:defRPr/>
            </a:pPr>
            <a:r>
              <a:rPr lang="en-US" b="1" dirty="0" smtClean="0">
                <a:latin typeface="Arial" panose="020B0604020202020204" pitchFamily="34" charset="0"/>
                <a:cs typeface="Arial" panose="020B0604020202020204" pitchFamily="34" charset="0"/>
              </a:rPr>
              <a:t>Network of roads</a:t>
            </a:r>
          </a:p>
          <a:p>
            <a:pPr>
              <a:defRPr/>
            </a:pPr>
            <a:r>
              <a:rPr lang="en-US" sz="1600" b="1" dirty="0" smtClean="0">
                <a:latin typeface="Arial" panose="020B0604020202020204" pitchFamily="34" charset="0"/>
                <a:cs typeface="Arial" panose="020B0604020202020204" pitchFamily="34" charset="0"/>
              </a:rPr>
              <a:t>3</a:t>
            </a:r>
            <a:r>
              <a:rPr lang="en-US" sz="1600" dirty="0" smtClean="0">
                <a:latin typeface="Arial" panose="020B0604020202020204" pitchFamily="34" charset="0"/>
                <a:cs typeface="Arial" panose="020B0604020202020204" pitchFamily="34" charset="0"/>
              </a:rPr>
              <a:t> international transport routes  </a:t>
            </a:r>
          </a:p>
          <a:p>
            <a:pPr>
              <a:defRPr/>
            </a:pPr>
            <a:r>
              <a:rPr lang="en-US" sz="1600" dirty="0" smtClean="0">
                <a:latin typeface="Arial" panose="020B0604020202020204" pitchFamily="34" charset="0"/>
                <a:cs typeface="Arial" panose="020B0604020202020204" pitchFamily="34" charset="0"/>
              </a:rPr>
              <a:t>	(E40–motorway A4: </a:t>
            </a:r>
            <a:r>
              <a:rPr lang="en-US" sz="1400" dirty="0" smtClean="0">
                <a:latin typeface="Arial" panose="020B0604020202020204" pitchFamily="34" charset="0"/>
                <a:cs typeface="Arial" panose="020B0604020202020204" pitchFamily="34" charset="0"/>
              </a:rPr>
              <a:t>Calais-Brussels-Cologne-Dresden-	</a:t>
            </a:r>
            <a:r>
              <a:rPr lang="en-US" sz="1400" dirty="0" err="1" smtClean="0">
                <a:latin typeface="Arial" panose="020B0604020202020204" pitchFamily="34" charset="0"/>
                <a:cs typeface="Arial" panose="020B0604020202020204" pitchFamily="34" charset="0"/>
              </a:rPr>
              <a:t>Wrocław</a:t>
            </a:r>
            <a:r>
              <a:rPr lang="en-US" sz="1400" dirty="0" smtClean="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Kraków</a:t>
            </a:r>
            <a:r>
              <a:rPr lang="en-US" sz="1400" dirty="0" smtClean="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Lviv</a:t>
            </a:r>
            <a:r>
              <a:rPr lang="en-US" sz="1400" dirty="0" smtClean="0">
                <a:latin typeface="Arial" panose="020B0604020202020204" pitchFamily="34" charset="0"/>
                <a:cs typeface="Arial" panose="020B0604020202020204" pitchFamily="34" charset="0"/>
              </a:rPr>
              <a:t>-Kiev</a:t>
            </a:r>
            <a:r>
              <a:rPr lang="en-US" sz="1600" dirty="0" smtClean="0">
                <a:latin typeface="Arial" panose="020B0604020202020204" pitchFamily="34" charset="0"/>
                <a:cs typeface="Arial" panose="020B0604020202020204" pitchFamily="34" charset="0"/>
              </a:rPr>
              <a:t>; E77, E462)</a:t>
            </a:r>
          </a:p>
          <a:p>
            <a:pPr>
              <a:defRPr/>
            </a:pPr>
            <a:r>
              <a:rPr lang="en-US" sz="1600" b="1" dirty="0" smtClean="0">
                <a:latin typeface="Arial" panose="020B0604020202020204" pitchFamily="34" charset="0"/>
                <a:cs typeface="Arial" panose="020B0604020202020204" pitchFamily="34" charset="0"/>
              </a:rPr>
              <a:t>2326 km </a:t>
            </a:r>
            <a:r>
              <a:rPr lang="en-US" sz="1600" dirty="0" smtClean="0">
                <a:latin typeface="Arial" panose="020B0604020202020204" pitchFamily="34" charset="0"/>
                <a:cs typeface="Arial" panose="020B0604020202020204" pitchFamily="34" charset="0"/>
              </a:rPr>
              <a:t>of national/regional roads (57.39 km/100 sq. km)</a:t>
            </a:r>
          </a:p>
          <a:p>
            <a:pPr>
              <a:defRPr/>
            </a:pPr>
            <a:r>
              <a:rPr lang="en-US" sz="1600" dirty="0" err="1" smtClean="0">
                <a:latin typeface="Arial" panose="020B0604020202020204" pitchFamily="34" charset="0"/>
                <a:cs typeface="Arial" panose="020B0604020202020204" pitchFamily="34" charset="0"/>
              </a:rPr>
              <a:t>Kraków</a:t>
            </a:r>
            <a:r>
              <a:rPr lang="en-US" sz="1600" dirty="0" smtClean="0">
                <a:latin typeface="Arial" panose="020B0604020202020204" pitchFamily="34" charset="0"/>
                <a:cs typeface="Arial" panose="020B0604020202020204" pitchFamily="34" charset="0"/>
              </a:rPr>
              <a:t> – Slovakia border	       </a:t>
            </a:r>
            <a:r>
              <a:rPr lang="pl-PL" sz="1600" dirty="0">
                <a:latin typeface="Arial" panose="020B0604020202020204" pitchFamily="34" charset="0"/>
                <a:cs typeface="Arial" panose="020B0604020202020204" pitchFamily="34" charset="0"/>
              </a:rPr>
              <a:t> </a:t>
            </a:r>
            <a:r>
              <a:rPr lang="pl-PL"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94 km </a:t>
            </a:r>
          </a:p>
          <a:p>
            <a:pPr>
              <a:defRPr/>
            </a:pPr>
            <a:r>
              <a:rPr lang="en-US" sz="1600" dirty="0" err="1" smtClean="0">
                <a:latin typeface="Arial" panose="020B0604020202020204" pitchFamily="34" charset="0"/>
                <a:cs typeface="Arial" panose="020B0604020202020204" pitchFamily="34" charset="0"/>
              </a:rPr>
              <a:t>Kraków</a:t>
            </a:r>
            <a:r>
              <a:rPr lang="en-US" sz="1600" dirty="0" smtClean="0">
                <a:latin typeface="Arial" panose="020B0604020202020204" pitchFamily="34" charset="0"/>
                <a:cs typeface="Arial" panose="020B0604020202020204" pitchFamily="34" charset="0"/>
              </a:rPr>
              <a:t> – Ukraine border                     258 km </a:t>
            </a:r>
          </a:p>
          <a:p>
            <a:pPr>
              <a:defRPr/>
            </a:pPr>
            <a:r>
              <a:rPr lang="en-US" sz="1600" dirty="0" err="1" smtClean="0">
                <a:latin typeface="Arial" panose="020B0604020202020204" pitchFamily="34" charset="0"/>
                <a:cs typeface="Arial" panose="020B0604020202020204" pitchFamily="34" charset="0"/>
              </a:rPr>
              <a:t>Kraków</a:t>
            </a:r>
            <a:r>
              <a:rPr lang="en-US" sz="1600" dirty="0" smtClean="0">
                <a:latin typeface="Arial" panose="020B0604020202020204" pitchFamily="34" charset="0"/>
                <a:cs typeface="Arial" panose="020B0604020202020204" pitchFamily="34" charset="0"/>
              </a:rPr>
              <a:t> – Czech Republic border        124 km</a:t>
            </a:r>
          </a:p>
          <a:p>
            <a:pPr>
              <a:defRPr/>
            </a:pPr>
            <a:r>
              <a:rPr lang="en-US" sz="1600" dirty="0" err="1" smtClean="0">
                <a:latin typeface="Arial" panose="020B0604020202020204" pitchFamily="34" charset="0"/>
                <a:cs typeface="Arial" panose="020B0604020202020204" pitchFamily="34" charset="0"/>
              </a:rPr>
              <a:t>Kraków</a:t>
            </a:r>
            <a:r>
              <a:rPr lang="en-US" sz="1600" dirty="0" smtClean="0">
                <a:latin typeface="Arial" panose="020B0604020202020204" pitchFamily="34" charset="0"/>
                <a:cs typeface="Arial" panose="020B0604020202020204" pitchFamily="34" charset="0"/>
              </a:rPr>
              <a:t> – Germany  border                 450 km</a:t>
            </a:r>
            <a:endParaRPr lang="en-US" sz="1600" dirty="0">
              <a:latin typeface="Arial" panose="020B0604020202020204" pitchFamily="34" charset="0"/>
              <a:cs typeface="Arial" panose="020B0604020202020204" pitchFamily="34" charset="0"/>
            </a:endParaRPr>
          </a:p>
        </p:txBody>
      </p:sp>
      <p:pic>
        <p:nvPicPr>
          <p:cNvPr id="19460" name="Obraz 3" descr="Lotnisko 5.TIF"/>
          <p:cNvPicPr>
            <a:picLocks noChangeAspect="1"/>
          </p:cNvPicPr>
          <p:nvPr/>
        </p:nvPicPr>
        <p:blipFill>
          <a:blip r:embed="rId2" cstate="print"/>
          <a:srcRect/>
          <a:stretch>
            <a:fillRect/>
          </a:stretch>
        </p:blipFill>
        <p:spPr bwMode="auto">
          <a:xfrm>
            <a:off x="5940425" y="1912938"/>
            <a:ext cx="2790825" cy="1827213"/>
          </a:xfrm>
          <a:prstGeom prst="rect">
            <a:avLst/>
          </a:prstGeom>
          <a:ln>
            <a:noFill/>
          </a:ln>
          <a:effectLst>
            <a:outerShdw blurRad="190500" algn="tl" rotWithShape="0">
              <a:srgbClr val="000000">
                <a:alpha val="70000"/>
              </a:srgbClr>
            </a:outerShdw>
          </a:effectLst>
        </p:spPr>
      </p:pic>
      <p:pic>
        <p:nvPicPr>
          <p:cNvPr id="19461" name="Obraz 4" descr="most.jpg"/>
          <p:cNvPicPr>
            <a:picLocks noChangeAspect="1"/>
          </p:cNvPicPr>
          <p:nvPr/>
        </p:nvPicPr>
        <p:blipFill>
          <a:blip r:embed="rId3" cstate="print"/>
          <a:srcRect/>
          <a:stretch>
            <a:fillRect/>
          </a:stretch>
        </p:blipFill>
        <p:spPr bwMode="auto">
          <a:xfrm>
            <a:off x="5940425" y="3933825"/>
            <a:ext cx="2803525" cy="1925638"/>
          </a:xfrm>
          <a:prstGeom prst="rect">
            <a:avLst/>
          </a:prstGeom>
          <a:ln>
            <a:noFill/>
          </a:ln>
          <a:effectLst>
            <a:outerShdw blurRad="190500" algn="tl" rotWithShape="0">
              <a:srgbClr val="000000">
                <a:alpha val="70000"/>
              </a:srgbClr>
            </a:outerShdw>
          </a:effectLst>
        </p:spPr>
      </p:pic>
      <p:sp>
        <p:nvSpPr>
          <p:cNvPr id="6" name="Prostokąt 5"/>
          <p:cNvSpPr/>
          <p:nvPr/>
        </p:nvSpPr>
        <p:spPr>
          <a:xfrm>
            <a:off x="300116" y="1208258"/>
            <a:ext cx="7619971" cy="707886"/>
          </a:xfrm>
          <a:prstGeom prst="rect">
            <a:avLst/>
          </a:prstGeom>
          <a:noFill/>
        </p:spPr>
        <p:txBody>
          <a:bodyPr wrap="none">
            <a:spAutoFit/>
          </a:bodyPr>
          <a:lstStyle/>
          <a:p>
            <a:pPr algn="ctr" fontAlgn="auto">
              <a:spcBef>
                <a:spcPts val="0"/>
              </a:spcBef>
              <a:spcAft>
                <a:spcPts val="0"/>
              </a:spcAft>
              <a:defRPr/>
            </a:pP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Transport and Communication</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pic>
        <p:nvPicPr>
          <p:cNvPr id="7" name="Symbol zastępczy zawartości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Tree>
    <p:extLst>
      <p:ext uri="{BB962C8B-B14F-4D97-AF65-F5344CB8AC3E}">
        <p14:creationId xmlns:p14="http://schemas.microsoft.com/office/powerpoint/2010/main" val="4001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ymbol zastępczy zawartości 2"/>
          <p:cNvSpPr txBox="1">
            <a:spLocks/>
          </p:cNvSpPr>
          <p:nvPr/>
        </p:nvSpPr>
        <p:spPr bwMode="auto">
          <a:xfrm>
            <a:off x="395288" y="1989138"/>
            <a:ext cx="5113337" cy="4203700"/>
          </a:xfrm>
          <a:prstGeom prst="rect">
            <a:avLst/>
          </a:prstGeom>
          <a:noFill/>
          <a:ln w="9525">
            <a:noFill/>
            <a:miter lim="800000"/>
            <a:headEnd/>
            <a:tailEnd/>
          </a:ln>
        </p:spPr>
        <p:txBody>
          <a:bodyPr/>
          <a:lstStyle/>
          <a:p>
            <a:pPr marL="342900" indent="-342900">
              <a:spcBef>
                <a:spcPct val="20000"/>
              </a:spcBef>
              <a:buFont typeface="Arial" charset="0"/>
              <a:buNone/>
            </a:pPr>
            <a:r>
              <a:rPr lang="en-US" sz="1600" b="1" dirty="0"/>
              <a:t>Exceptional natural environment</a:t>
            </a:r>
          </a:p>
          <a:p>
            <a:pPr marL="342900" indent="-342900">
              <a:spcBef>
                <a:spcPct val="20000"/>
              </a:spcBef>
              <a:buFont typeface="Wingdings" panose="05000000000000000000" pitchFamily="2" charset="2"/>
              <a:buChar char="ü"/>
            </a:pPr>
            <a:r>
              <a:rPr lang="en-US" sz="1600" dirty="0"/>
              <a:t>6 National Parks</a:t>
            </a:r>
            <a:endParaRPr lang="pl-PL" sz="1600" dirty="0"/>
          </a:p>
          <a:p>
            <a:pPr marL="342900" indent="-342900">
              <a:spcBef>
                <a:spcPct val="20000"/>
              </a:spcBef>
              <a:buFont typeface="Wingdings" panose="05000000000000000000" pitchFamily="2" charset="2"/>
              <a:buChar char="ü"/>
            </a:pPr>
            <a:r>
              <a:rPr lang="en-US" sz="1600" dirty="0"/>
              <a:t>11 Environmental &amp; Landscape parks</a:t>
            </a:r>
          </a:p>
          <a:p>
            <a:pPr marL="342900" indent="-342900">
              <a:spcBef>
                <a:spcPct val="20000"/>
              </a:spcBef>
              <a:buFont typeface="Wingdings" panose="05000000000000000000" pitchFamily="2" charset="2"/>
              <a:buChar char="ü"/>
            </a:pPr>
            <a:r>
              <a:rPr lang="en-US" sz="1600" dirty="0"/>
              <a:t>86 Nature preserves</a:t>
            </a:r>
          </a:p>
          <a:p>
            <a:pPr marL="342900" indent="-342900">
              <a:spcBef>
                <a:spcPct val="20000"/>
              </a:spcBef>
              <a:buFont typeface="Wingdings" panose="05000000000000000000" pitchFamily="2" charset="2"/>
              <a:buChar char="ü"/>
            </a:pPr>
            <a:r>
              <a:rPr lang="en-US" sz="1600" dirty="0"/>
              <a:t>10 Spa resorts</a:t>
            </a:r>
          </a:p>
          <a:p>
            <a:pPr marL="342900" indent="-342900">
              <a:spcBef>
                <a:spcPct val="20000"/>
              </a:spcBef>
              <a:buFont typeface="Arial" charset="0"/>
              <a:buNone/>
            </a:pPr>
            <a:endParaRPr lang="pl-PL" sz="1600" b="1" dirty="0"/>
          </a:p>
          <a:p>
            <a:pPr marL="342900" indent="-342900">
              <a:spcBef>
                <a:spcPct val="20000"/>
              </a:spcBef>
              <a:buFont typeface="Arial" charset="0"/>
              <a:buNone/>
            </a:pPr>
            <a:r>
              <a:rPr lang="en-US" sz="1600" b="1" dirty="0"/>
              <a:t>Outstanding heritage</a:t>
            </a:r>
          </a:p>
          <a:p>
            <a:pPr marL="342900" indent="-342900">
              <a:spcBef>
                <a:spcPct val="20000"/>
              </a:spcBef>
              <a:buFont typeface="Wingdings" panose="05000000000000000000" pitchFamily="2" charset="2"/>
              <a:buChar char="ü"/>
            </a:pPr>
            <a:r>
              <a:rPr lang="pl-PL" sz="1600" dirty="0"/>
              <a:t>14</a:t>
            </a:r>
            <a:r>
              <a:rPr lang="en-US" sz="1600" dirty="0"/>
              <a:t> UNESCO monuments</a:t>
            </a:r>
            <a:r>
              <a:rPr lang="pl-PL" sz="1600" dirty="0"/>
              <a:t> in Poland </a:t>
            </a:r>
            <a:r>
              <a:rPr lang="en-US" sz="1600" dirty="0"/>
              <a:t>including</a:t>
            </a:r>
            <a:r>
              <a:rPr lang="pl-PL" sz="1600" dirty="0"/>
              <a:t> 10 in Małopolska </a:t>
            </a:r>
          </a:p>
          <a:p>
            <a:pPr marL="342900" indent="-342900">
              <a:spcBef>
                <a:spcPct val="20000"/>
              </a:spcBef>
              <a:buFont typeface="Wingdings" panose="05000000000000000000" pitchFamily="2" charset="2"/>
              <a:buChar char="ü"/>
            </a:pPr>
            <a:r>
              <a:rPr lang="en-US" sz="1600" dirty="0"/>
              <a:t>11 Heritage &amp; Ethnographic parks </a:t>
            </a:r>
          </a:p>
          <a:p>
            <a:pPr marL="342900" indent="-342900">
              <a:spcBef>
                <a:spcPct val="20000"/>
              </a:spcBef>
              <a:buFont typeface="Wingdings" panose="05000000000000000000" pitchFamily="2" charset="2"/>
              <a:buChar char="ü"/>
            </a:pPr>
            <a:r>
              <a:rPr lang="en-US" sz="1600" dirty="0"/>
              <a:t>12 Castles</a:t>
            </a:r>
            <a:endParaRPr lang="pl-PL" sz="1600" dirty="0"/>
          </a:p>
          <a:p>
            <a:pPr marL="342900" indent="-342900">
              <a:spcBef>
                <a:spcPct val="20000"/>
              </a:spcBef>
              <a:buFont typeface="Arial" charset="0"/>
              <a:buNone/>
            </a:pPr>
            <a:endParaRPr lang="pl-PL" b="1" dirty="0"/>
          </a:p>
          <a:p>
            <a:pPr marL="342900" indent="-342900">
              <a:spcBef>
                <a:spcPct val="20000"/>
              </a:spcBef>
              <a:buFont typeface="Arial" charset="0"/>
              <a:buNone/>
            </a:pPr>
            <a:r>
              <a:rPr lang="en-US" sz="1600" b="1" dirty="0"/>
              <a:t>Over </a:t>
            </a:r>
            <a:r>
              <a:rPr lang="pl-PL" sz="1600" b="1" dirty="0"/>
              <a:t>10</a:t>
            </a:r>
            <a:r>
              <a:rPr lang="en-US" sz="1600" b="1" dirty="0"/>
              <a:t> m</a:t>
            </a:r>
            <a:r>
              <a:rPr lang="pl-PL" sz="1600" b="1" dirty="0" err="1"/>
              <a:t>ln</a:t>
            </a:r>
            <a:r>
              <a:rPr lang="en-US" sz="1600" b="1" dirty="0"/>
              <a:t> tourist per year (25% foreigners)  </a:t>
            </a:r>
            <a:endParaRPr lang="pl-PL" sz="1600" dirty="0"/>
          </a:p>
        </p:txBody>
      </p:sp>
      <p:pic>
        <p:nvPicPr>
          <p:cNvPr id="20484" name="Obraz 7" descr="xSCF6684.jpg"/>
          <p:cNvPicPr>
            <a:picLocks noChangeAspect="1"/>
          </p:cNvPicPr>
          <p:nvPr/>
        </p:nvPicPr>
        <p:blipFill>
          <a:blip r:embed="rId3" cstate="print"/>
          <a:srcRect/>
          <a:stretch>
            <a:fillRect/>
          </a:stretch>
        </p:blipFill>
        <p:spPr bwMode="auto">
          <a:xfrm>
            <a:off x="5940425" y="2033588"/>
            <a:ext cx="2840038" cy="1960562"/>
          </a:xfrm>
          <a:prstGeom prst="rect">
            <a:avLst/>
          </a:prstGeom>
          <a:ln>
            <a:noFill/>
          </a:ln>
          <a:effectLst>
            <a:outerShdw blurRad="190500" algn="tl" rotWithShape="0">
              <a:srgbClr val="000000">
                <a:alpha val="70000"/>
              </a:srgbClr>
            </a:outerShdw>
          </a:effectLst>
        </p:spPr>
      </p:pic>
      <p:pic>
        <p:nvPicPr>
          <p:cNvPr id="20485" name="Obraz 8" descr="xSCF9548.jpg"/>
          <p:cNvPicPr>
            <a:picLocks noChangeAspect="1"/>
          </p:cNvPicPr>
          <p:nvPr/>
        </p:nvPicPr>
        <p:blipFill>
          <a:blip r:embed="rId4" cstate="print"/>
          <a:srcRect/>
          <a:stretch>
            <a:fillRect/>
          </a:stretch>
        </p:blipFill>
        <p:spPr bwMode="auto">
          <a:xfrm>
            <a:off x="5940425" y="4124325"/>
            <a:ext cx="2828925" cy="1825625"/>
          </a:xfrm>
          <a:prstGeom prst="rect">
            <a:avLst/>
          </a:prstGeom>
          <a:ln>
            <a:noFill/>
          </a:ln>
          <a:effectLst>
            <a:outerShdw blurRad="190500" algn="tl" rotWithShape="0">
              <a:srgbClr val="000000">
                <a:alpha val="70000"/>
              </a:srgbClr>
            </a:outerShdw>
          </a:effectLst>
        </p:spPr>
      </p:pic>
      <p:sp>
        <p:nvSpPr>
          <p:cNvPr id="6" name="Prostokąt 5"/>
          <p:cNvSpPr/>
          <p:nvPr/>
        </p:nvSpPr>
        <p:spPr>
          <a:xfrm>
            <a:off x="300116" y="1216165"/>
            <a:ext cx="8148770" cy="707886"/>
          </a:xfrm>
          <a:prstGeom prst="rect">
            <a:avLst/>
          </a:prstGeom>
          <a:noFill/>
        </p:spPr>
        <p:txBody>
          <a:bodyPr wrap="none">
            <a:spAutoFit/>
          </a:bodyPr>
          <a:lstStyle/>
          <a:p>
            <a:pPr algn="ctr" fontAlgn="auto">
              <a:spcBef>
                <a:spcPts val="0"/>
              </a:spcBef>
              <a:spcAft>
                <a:spcPts val="0"/>
              </a:spcAft>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Top tourist destination in Poland</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pic>
        <p:nvPicPr>
          <p:cNvPr id="7" name="Symbol zastępczy zawartości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Tree>
    <p:extLst>
      <p:ext uri="{BB962C8B-B14F-4D97-AF65-F5344CB8AC3E}">
        <p14:creationId xmlns:p14="http://schemas.microsoft.com/office/powerpoint/2010/main" val="142496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Obraz 25" descr="występ.jpg"/>
          <p:cNvPicPr>
            <a:picLocks noChangeAspect="1"/>
          </p:cNvPicPr>
          <p:nvPr/>
        </p:nvPicPr>
        <p:blipFill>
          <a:blip r:embed="rId2" cstate="print"/>
          <a:srcRect/>
          <a:stretch>
            <a:fillRect/>
          </a:stretch>
        </p:blipFill>
        <p:spPr bwMode="auto">
          <a:xfrm>
            <a:off x="5724525" y="2101850"/>
            <a:ext cx="2809875" cy="1906588"/>
          </a:xfrm>
          <a:prstGeom prst="rect">
            <a:avLst/>
          </a:prstGeom>
          <a:ln>
            <a:noFill/>
          </a:ln>
          <a:effectLst>
            <a:outerShdw blurRad="190500" algn="tl" rotWithShape="0">
              <a:srgbClr val="000000">
                <a:alpha val="70000"/>
              </a:srgbClr>
            </a:outerShdw>
          </a:effectLst>
        </p:spPr>
      </p:pic>
      <p:pic>
        <p:nvPicPr>
          <p:cNvPr id="21508" name="Picture 2"/>
          <p:cNvPicPr>
            <a:picLocks noChangeAspect="1" noChangeArrowheads="1"/>
          </p:cNvPicPr>
          <p:nvPr/>
        </p:nvPicPr>
        <p:blipFill>
          <a:blip r:embed="rId3" cstate="print"/>
          <a:srcRect l="24506" t="18539" r="485" b="24760"/>
          <a:stretch>
            <a:fillRect/>
          </a:stretch>
        </p:blipFill>
        <p:spPr bwMode="auto">
          <a:xfrm>
            <a:off x="5724525" y="4168775"/>
            <a:ext cx="2809875" cy="1790700"/>
          </a:xfrm>
          <a:prstGeom prst="rect">
            <a:avLst/>
          </a:prstGeom>
          <a:ln>
            <a:noFill/>
          </a:ln>
          <a:effectLst>
            <a:outerShdw blurRad="190500" algn="tl" rotWithShape="0">
              <a:srgbClr val="000000">
                <a:alpha val="70000"/>
              </a:srgbClr>
            </a:outerShdw>
          </a:effectLst>
        </p:spPr>
      </p:pic>
      <p:sp>
        <p:nvSpPr>
          <p:cNvPr id="7" name="Symbol zastępczy zawartości 2"/>
          <p:cNvSpPr txBox="1">
            <a:spLocks/>
          </p:cNvSpPr>
          <p:nvPr/>
        </p:nvSpPr>
        <p:spPr>
          <a:xfrm>
            <a:off x="539552" y="1923699"/>
            <a:ext cx="5016500" cy="4897438"/>
          </a:xfrm>
          <a:prstGeom prst="rect">
            <a:avLst/>
          </a:prstGeom>
        </p:spPr>
        <p:txBody>
          <a:bodyPr/>
          <a:lstStyle>
            <a:defPPr>
              <a:defRPr lang="pl-PL"/>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marL="609600" indent="-609600" defTabSz="540000">
              <a:spcBef>
                <a:spcPts val="0"/>
              </a:spcBef>
              <a:buFont typeface="Arial" charset="0"/>
              <a:buNone/>
              <a:defRPr/>
            </a:pPr>
            <a:r>
              <a:rPr lang="en-US" sz="1600" b="1" dirty="0" smtClean="0"/>
              <a:t>Culture (Krakow) </a:t>
            </a:r>
          </a:p>
          <a:p>
            <a:pPr marL="285750" indent="-285750" defTabSz="540000">
              <a:spcBef>
                <a:spcPts val="0"/>
              </a:spcBef>
              <a:buFont typeface="Wingdings" panose="05000000000000000000" pitchFamily="2" charset="2"/>
              <a:buChar char="ü"/>
              <a:defRPr/>
            </a:pPr>
            <a:r>
              <a:rPr lang="en-US" sz="1600" dirty="0" smtClean="0"/>
              <a:t>6,000 Objects of historical value</a:t>
            </a:r>
          </a:p>
          <a:p>
            <a:pPr marL="285750" indent="-285750" defTabSz="540000">
              <a:spcBef>
                <a:spcPts val="0"/>
              </a:spcBef>
              <a:buFont typeface="Wingdings" panose="05000000000000000000" pitchFamily="2" charset="2"/>
              <a:buChar char="ü"/>
              <a:defRPr/>
            </a:pPr>
            <a:r>
              <a:rPr lang="en-US" sz="1600" dirty="0" smtClean="0"/>
              <a:t>¼</a:t>
            </a:r>
            <a:r>
              <a:rPr lang="pl-PL" sz="1600" dirty="0"/>
              <a:t> </a:t>
            </a:r>
            <a:r>
              <a:rPr lang="en-US" sz="1600" dirty="0" smtClean="0"/>
              <a:t>of Polish historical and artistic collections</a:t>
            </a:r>
          </a:p>
          <a:p>
            <a:pPr marL="285750" indent="-285750" defTabSz="540000">
              <a:spcBef>
                <a:spcPts val="0"/>
              </a:spcBef>
              <a:buFont typeface="Wingdings" panose="05000000000000000000" pitchFamily="2" charset="2"/>
              <a:buChar char="ü"/>
              <a:defRPr/>
            </a:pPr>
            <a:r>
              <a:rPr lang="en-US" sz="1600" dirty="0" smtClean="0"/>
              <a:t>38</a:t>
            </a:r>
            <a:r>
              <a:rPr lang="pl-PL" sz="1600" dirty="0"/>
              <a:t> </a:t>
            </a:r>
            <a:r>
              <a:rPr lang="en-US" sz="1600" dirty="0" smtClean="0"/>
              <a:t>Permanent exhibitions in Krakow ’s museums</a:t>
            </a:r>
          </a:p>
          <a:p>
            <a:pPr marL="285750" indent="-285750" defTabSz="540000">
              <a:spcBef>
                <a:spcPts val="0"/>
              </a:spcBef>
              <a:buFont typeface="Wingdings" panose="05000000000000000000" pitchFamily="2" charset="2"/>
              <a:buChar char="ü"/>
              <a:defRPr/>
            </a:pPr>
            <a:r>
              <a:rPr lang="en-US" sz="1600" dirty="0" smtClean="0"/>
              <a:t>8</a:t>
            </a:r>
            <a:r>
              <a:rPr lang="pl-PL" sz="1600" dirty="0" smtClean="0"/>
              <a:t> 	</a:t>
            </a:r>
            <a:r>
              <a:rPr lang="en-US" sz="1600" dirty="0" smtClean="0"/>
              <a:t>Theatres </a:t>
            </a:r>
          </a:p>
          <a:p>
            <a:pPr marL="285750" indent="-285750" defTabSz="540000">
              <a:spcBef>
                <a:spcPts val="0"/>
              </a:spcBef>
              <a:buFont typeface="Wingdings" panose="05000000000000000000" pitchFamily="2" charset="2"/>
              <a:buChar char="ü"/>
              <a:defRPr/>
            </a:pPr>
            <a:r>
              <a:rPr lang="en-US" sz="1600" dirty="0" smtClean="0"/>
              <a:t>4 	Orchestras</a:t>
            </a:r>
          </a:p>
          <a:p>
            <a:pPr marL="285750" indent="-285750" defTabSz="540000">
              <a:spcBef>
                <a:spcPts val="0"/>
              </a:spcBef>
              <a:buFont typeface="Wingdings" panose="05000000000000000000" pitchFamily="2" charset="2"/>
              <a:buChar char="ü"/>
              <a:defRPr/>
            </a:pPr>
            <a:r>
              <a:rPr lang="en-US" sz="1600" dirty="0" smtClean="0"/>
              <a:t>ca. 40</a:t>
            </a:r>
            <a:r>
              <a:rPr lang="pl-PL" sz="1600" dirty="0" smtClean="0"/>
              <a:t> </a:t>
            </a:r>
            <a:r>
              <a:rPr lang="en-US" sz="1600" dirty="0" smtClean="0"/>
              <a:t>International festivals</a:t>
            </a:r>
            <a:endParaRPr lang="pl-PL" sz="1600" dirty="0" smtClean="0"/>
          </a:p>
          <a:p>
            <a:pPr defTabSz="540000">
              <a:spcBef>
                <a:spcPts val="0"/>
              </a:spcBef>
              <a:buFont typeface="Arial" charset="0"/>
              <a:buNone/>
              <a:defRPr/>
            </a:pPr>
            <a:endParaRPr lang="en-US" sz="1600" b="1" dirty="0" smtClean="0"/>
          </a:p>
          <a:p>
            <a:pPr defTabSz="540000">
              <a:spcBef>
                <a:spcPts val="0"/>
              </a:spcBef>
              <a:buFont typeface="Arial" charset="0"/>
              <a:buNone/>
              <a:defRPr/>
            </a:pPr>
            <a:r>
              <a:rPr lang="en-US" sz="1600" b="1" dirty="0" smtClean="0"/>
              <a:t>Sports and recreation facilities (Krakow) :</a:t>
            </a:r>
          </a:p>
          <a:p>
            <a:pPr marL="342900" indent="-342900" defTabSz="540000">
              <a:spcBef>
                <a:spcPts val="0"/>
              </a:spcBef>
              <a:buFont typeface="Wingdings" panose="05000000000000000000" pitchFamily="2" charset="2"/>
              <a:buChar char="ü"/>
              <a:defRPr/>
            </a:pPr>
            <a:r>
              <a:rPr lang="en-US" sz="1600" dirty="0" smtClean="0"/>
              <a:t>28</a:t>
            </a:r>
            <a:r>
              <a:rPr lang="pl-PL" sz="1600" dirty="0" smtClean="0"/>
              <a:t> </a:t>
            </a:r>
            <a:r>
              <a:rPr lang="en-US" sz="1600" dirty="0" smtClean="0"/>
              <a:t>Sport Fields</a:t>
            </a:r>
          </a:p>
          <a:p>
            <a:pPr marL="342900" indent="-342900" defTabSz="540000">
              <a:spcBef>
                <a:spcPts val="0"/>
              </a:spcBef>
              <a:buFont typeface="Wingdings" panose="05000000000000000000" pitchFamily="2" charset="2"/>
              <a:buChar char="ü"/>
              <a:defRPr/>
            </a:pPr>
            <a:r>
              <a:rPr lang="en-US" sz="1600" dirty="0" smtClean="0"/>
              <a:t>22 Sport Stadiums</a:t>
            </a:r>
          </a:p>
          <a:p>
            <a:pPr marL="342900" indent="-342900" defTabSz="540000">
              <a:spcBef>
                <a:spcPts val="0"/>
              </a:spcBef>
              <a:buFont typeface="Wingdings" panose="05000000000000000000" pitchFamily="2" charset="2"/>
              <a:buChar char="ü"/>
              <a:defRPr/>
            </a:pPr>
            <a:r>
              <a:rPr lang="en-US" sz="1600" dirty="0" smtClean="0"/>
              <a:t>8</a:t>
            </a:r>
            <a:r>
              <a:rPr lang="pl-PL" sz="1600" dirty="0"/>
              <a:t> </a:t>
            </a:r>
            <a:r>
              <a:rPr lang="en-US" sz="1600" dirty="0" smtClean="0"/>
              <a:t>Swimming Pools (outdoor &amp; indoor)</a:t>
            </a:r>
          </a:p>
          <a:p>
            <a:pPr marL="342900" indent="-342900" defTabSz="540000">
              <a:spcBef>
                <a:spcPts val="0"/>
              </a:spcBef>
              <a:buFont typeface="Wingdings" panose="05000000000000000000" pitchFamily="2" charset="2"/>
              <a:buChar char="ü"/>
              <a:defRPr/>
            </a:pPr>
            <a:r>
              <a:rPr lang="pl-PL" sz="1600" dirty="0" smtClean="0"/>
              <a:t>40 </a:t>
            </a:r>
            <a:r>
              <a:rPr lang="en-US" sz="1600" dirty="0" smtClean="0"/>
              <a:t>Tennis Courts</a:t>
            </a:r>
          </a:p>
          <a:p>
            <a:pPr marL="342900" indent="-342900" defTabSz="540000">
              <a:spcBef>
                <a:spcPts val="0"/>
              </a:spcBef>
              <a:buFont typeface="Wingdings" panose="05000000000000000000" pitchFamily="2" charset="2"/>
              <a:buChar char="ü"/>
              <a:defRPr/>
            </a:pPr>
            <a:r>
              <a:rPr lang="pl-PL" sz="1600" dirty="0" smtClean="0"/>
              <a:t>14 </a:t>
            </a:r>
            <a:r>
              <a:rPr lang="en-US" sz="1600" dirty="0" smtClean="0"/>
              <a:t>Multi-functional pitches</a:t>
            </a:r>
          </a:p>
          <a:p>
            <a:pPr marL="342900" indent="-342900" defTabSz="540000">
              <a:spcBef>
                <a:spcPts val="0"/>
              </a:spcBef>
              <a:buFont typeface="Wingdings" panose="05000000000000000000" pitchFamily="2" charset="2"/>
              <a:buChar char="ü"/>
              <a:defRPr/>
            </a:pPr>
            <a:r>
              <a:rPr lang="pl-PL" sz="1600" dirty="0" smtClean="0"/>
              <a:t>2 </a:t>
            </a:r>
            <a:r>
              <a:rPr lang="en-US" sz="1600" dirty="0" smtClean="0"/>
              <a:t>Sailing marinas </a:t>
            </a:r>
          </a:p>
          <a:p>
            <a:pPr marL="342900" indent="-342900" defTabSz="540000">
              <a:spcBef>
                <a:spcPts val="0"/>
              </a:spcBef>
              <a:buFont typeface="Wingdings" panose="05000000000000000000" pitchFamily="2" charset="2"/>
              <a:buChar char="ü"/>
              <a:defRPr/>
            </a:pPr>
            <a:r>
              <a:rPr lang="en-US" sz="1600" dirty="0" smtClean="0"/>
              <a:t>1</a:t>
            </a:r>
            <a:r>
              <a:rPr lang="pl-PL" sz="1600" dirty="0"/>
              <a:t> </a:t>
            </a:r>
            <a:r>
              <a:rPr lang="en-US" sz="1600" dirty="0" smtClean="0"/>
              <a:t>Mountain canoeing track</a:t>
            </a:r>
          </a:p>
          <a:p>
            <a:pPr marL="342900" indent="-342900" defTabSz="540000">
              <a:spcBef>
                <a:spcPts val="0"/>
              </a:spcBef>
              <a:buFont typeface="Wingdings" panose="05000000000000000000" pitchFamily="2" charset="2"/>
              <a:buChar char="ü"/>
              <a:defRPr/>
            </a:pPr>
            <a:r>
              <a:rPr lang="en-US" sz="1600" dirty="0" smtClean="0"/>
              <a:t>3 Artificial ice rinks </a:t>
            </a:r>
          </a:p>
          <a:p>
            <a:pPr marL="342900" indent="-342900" defTabSz="540000">
              <a:spcBef>
                <a:spcPts val="0"/>
              </a:spcBef>
              <a:buFont typeface="Wingdings" panose="05000000000000000000" pitchFamily="2" charset="2"/>
              <a:buChar char="ü"/>
              <a:defRPr/>
            </a:pPr>
            <a:r>
              <a:rPr lang="pl-PL" sz="1600" dirty="0" smtClean="0"/>
              <a:t>3 </a:t>
            </a:r>
            <a:r>
              <a:rPr lang="en-US" sz="1600" dirty="0" smtClean="0"/>
              <a:t>Hippodromes</a:t>
            </a:r>
          </a:p>
          <a:p>
            <a:pPr marL="342900" indent="-342900" defTabSz="540000">
              <a:spcBef>
                <a:spcPts val="0"/>
              </a:spcBef>
              <a:buFont typeface="Wingdings" panose="05000000000000000000" pitchFamily="2" charset="2"/>
              <a:buChar char="ü"/>
              <a:defRPr/>
            </a:pPr>
            <a:r>
              <a:rPr lang="en-US" sz="1600" dirty="0" smtClean="0"/>
              <a:t>2 Golf courses</a:t>
            </a:r>
          </a:p>
        </p:txBody>
      </p:sp>
      <p:pic>
        <p:nvPicPr>
          <p:cNvPr id="8" name="Symbol zastępczy zawartości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10" name="Prostokąt 9"/>
          <p:cNvSpPr/>
          <p:nvPr/>
        </p:nvSpPr>
        <p:spPr>
          <a:xfrm>
            <a:off x="300116" y="1208191"/>
            <a:ext cx="6316153" cy="707886"/>
          </a:xfrm>
          <a:prstGeom prst="rect">
            <a:avLst/>
          </a:prstGeom>
          <a:noFill/>
        </p:spPr>
        <p:txBody>
          <a:bodyPr wrap="none">
            <a:spAutoFit/>
          </a:bodyPr>
          <a:lstStyle/>
          <a:p>
            <a:pPr algn="ctr" fontAlgn="auto">
              <a:spcBef>
                <a:spcPts val="0"/>
              </a:spcBef>
              <a:spcAft>
                <a:spcPts val="0"/>
              </a:spcAft>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Attractive place for living</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Tree>
    <p:extLst>
      <p:ext uri="{BB962C8B-B14F-4D97-AF65-F5344CB8AC3E}">
        <p14:creationId xmlns:p14="http://schemas.microsoft.com/office/powerpoint/2010/main" val="415549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ytuł 1"/>
          <p:cNvSpPr>
            <a:spLocks noGrp="1"/>
          </p:cNvSpPr>
          <p:nvPr/>
        </p:nvSpPr>
        <p:spPr bwMode="auto">
          <a:xfrm>
            <a:off x="2555875" y="2909888"/>
            <a:ext cx="4032250" cy="1036637"/>
          </a:xfrm>
          <a:prstGeom prst="rect">
            <a:avLst/>
          </a:prstGeom>
          <a:noFill/>
          <a:ln w="9525">
            <a:noFill/>
            <a:miter lim="800000"/>
            <a:headEnd/>
            <a:tailEnd/>
          </a:ln>
        </p:spPr>
        <p:txBody>
          <a:bodyPr lIns="80147" tIns="40074" rIns="80147" bIns="40074" anchor="ctr"/>
          <a:lstStyle/>
          <a:p>
            <a:pPr algn="ctr"/>
            <a:endParaRPr lang="pl-PL" sz="3900"/>
          </a:p>
        </p:txBody>
      </p:sp>
      <p:sp>
        <p:nvSpPr>
          <p:cNvPr id="22532" name="Prostokąt 10"/>
          <p:cNvSpPr>
            <a:spLocks noChangeArrowheads="1"/>
          </p:cNvSpPr>
          <p:nvPr/>
        </p:nvSpPr>
        <p:spPr bwMode="auto">
          <a:xfrm>
            <a:off x="300116" y="1700808"/>
            <a:ext cx="5496020" cy="5801588"/>
          </a:xfrm>
          <a:prstGeom prst="rect">
            <a:avLst/>
          </a:prstGeom>
          <a:noFill/>
          <a:ln w="9525">
            <a:noFill/>
            <a:miter lim="800000"/>
            <a:headEnd/>
            <a:tailEnd/>
          </a:ln>
        </p:spPr>
        <p:txBody>
          <a:bodyPr wrap="square">
            <a:spAutoFit/>
          </a:bodyPr>
          <a:lstStyle/>
          <a:p>
            <a:r>
              <a:rPr lang="en-US" sz="1600" b="1" dirty="0" smtClean="0"/>
              <a:t>33 colleges and universities  </a:t>
            </a:r>
            <a:r>
              <a:rPr lang="en-US" sz="1600" dirty="0" smtClean="0"/>
              <a:t>(22 in </a:t>
            </a:r>
            <a:r>
              <a:rPr lang="en-US" sz="1600" dirty="0" err="1" smtClean="0"/>
              <a:t>Kraków</a:t>
            </a:r>
            <a:r>
              <a:rPr lang="en-US" sz="1600" dirty="0" smtClean="0"/>
              <a:t>)</a:t>
            </a:r>
          </a:p>
          <a:p>
            <a:pPr marL="285750" indent="-285750">
              <a:buFont typeface="Wingdings" panose="05000000000000000000" pitchFamily="2" charset="2"/>
              <a:buChar char="ü"/>
            </a:pPr>
            <a:r>
              <a:rPr lang="en-US" sz="1600" dirty="0" err="1" smtClean="0"/>
              <a:t>Jagiellonian</a:t>
            </a:r>
            <a:r>
              <a:rPr lang="en-US" sz="1600" dirty="0" smtClean="0"/>
              <a:t> University (Poland’s oldest, founded in 1364)</a:t>
            </a:r>
          </a:p>
          <a:p>
            <a:pPr marL="285750" indent="-285750">
              <a:buFont typeface="Wingdings" panose="05000000000000000000" pitchFamily="2" charset="2"/>
              <a:buChar char="ü"/>
            </a:pPr>
            <a:r>
              <a:rPr lang="en-US" sz="1600" dirty="0" smtClean="0"/>
              <a:t>AGH University of Science and Technology</a:t>
            </a:r>
          </a:p>
          <a:p>
            <a:pPr marL="285750" indent="-285750">
              <a:buFont typeface="Wingdings" panose="05000000000000000000" pitchFamily="2" charset="2"/>
              <a:buChar char="ü"/>
            </a:pPr>
            <a:r>
              <a:rPr lang="en-US" sz="1600" dirty="0" smtClean="0"/>
              <a:t>Krakow University of Technology (PK)</a:t>
            </a:r>
          </a:p>
          <a:p>
            <a:pPr marL="285750" indent="-285750">
              <a:buFont typeface="Wingdings" panose="05000000000000000000" pitchFamily="2" charset="2"/>
              <a:buChar char="ü"/>
            </a:pPr>
            <a:r>
              <a:rPr lang="en-US" sz="1600" dirty="0" err="1" smtClean="0"/>
              <a:t>Kraków</a:t>
            </a:r>
            <a:r>
              <a:rPr lang="en-US" sz="1600" dirty="0" smtClean="0"/>
              <a:t> University of Economics (UEK)</a:t>
            </a:r>
          </a:p>
          <a:p>
            <a:pPr marL="285750" indent="-285750">
              <a:buFont typeface="Wingdings" panose="05000000000000000000" pitchFamily="2" charset="2"/>
              <a:buChar char="ü"/>
            </a:pPr>
            <a:r>
              <a:rPr lang="en-US" sz="1600" dirty="0" smtClean="0"/>
              <a:t>National-Louis University (WSB) in </a:t>
            </a:r>
            <a:r>
              <a:rPr lang="en-US" sz="1600" dirty="0" err="1" smtClean="0"/>
              <a:t>Nowy</a:t>
            </a:r>
            <a:r>
              <a:rPr lang="en-US" sz="1600" dirty="0" smtClean="0"/>
              <a:t> </a:t>
            </a:r>
            <a:r>
              <a:rPr lang="en-US" sz="1600" dirty="0" err="1" smtClean="0"/>
              <a:t>Sącz</a:t>
            </a:r>
            <a:endParaRPr lang="en-US" sz="1600" dirty="0" smtClean="0"/>
          </a:p>
          <a:p>
            <a:pPr>
              <a:lnSpc>
                <a:spcPct val="90000"/>
              </a:lnSpc>
            </a:pPr>
            <a:endParaRPr lang="en-US" sz="1600" dirty="0" smtClean="0"/>
          </a:p>
          <a:p>
            <a:pPr>
              <a:lnSpc>
                <a:spcPct val="90000"/>
              </a:lnSpc>
            </a:pPr>
            <a:r>
              <a:rPr lang="en-US" sz="1600" b="1" dirty="0" smtClean="0"/>
              <a:t>2011/2012</a:t>
            </a:r>
          </a:p>
          <a:p>
            <a:pPr>
              <a:lnSpc>
                <a:spcPct val="90000"/>
              </a:lnSpc>
            </a:pPr>
            <a:r>
              <a:rPr lang="en-US" sz="1600" b="1" dirty="0" smtClean="0"/>
              <a:t>208 113 students </a:t>
            </a:r>
            <a:r>
              <a:rPr lang="en-US" sz="1600" dirty="0" smtClean="0"/>
              <a:t>(2 640 foreigners) in </a:t>
            </a:r>
            <a:r>
              <a:rPr lang="en-US" sz="1600" dirty="0" err="1" smtClean="0"/>
              <a:t>Małopolska</a:t>
            </a:r>
            <a:r>
              <a:rPr lang="en-US" sz="1600" dirty="0" smtClean="0"/>
              <a:t> – 2</a:t>
            </a:r>
            <a:r>
              <a:rPr lang="en-US" sz="1600" baseline="30000" dirty="0" smtClean="0"/>
              <a:t>nd</a:t>
            </a:r>
            <a:r>
              <a:rPr lang="en-US" sz="1600" dirty="0" smtClean="0"/>
              <a:t> place in Poland</a:t>
            </a:r>
          </a:p>
          <a:p>
            <a:pPr>
              <a:lnSpc>
                <a:spcPct val="90000"/>
              </a:lnSpc>
            </a:pPr>
            <a:r>
              <a:rPr lang="en-US" sz="1600" b="1" dirty="0" smtClean="0"/>
              <a:t>54 978 </a:t>
            </a:r>
            <a:r>
              <a:rPr lang="en-US" sz="1600" dirty="0" smtClean="0"/>
              <a:t>graduates</a:t>
            </a:r>
          </a:p>
          <a:p>
            <a:pPr marL="285750" indent="-285750">
              <a:lnSpc>
                <a:spcPct val="90000"/>
              </a:lnSpc>
              <a:buFont typeface="Wingdings" panose="05000000000000000000" pitchFamily="2" charset="2"/>
              <a:buChar char="ü"/>
            </a:pPr>
            <a:r>
              <a:rPr lang="en-US" sz="1600" dirty="0" smtClean="0"/>
              <a:t>economic and administrative - 24,5%</a:t>
            </a:r>
          </a:p>
          <a:p>
            <a:pPr marL="285750" indent="-285750">
              <a:lnSpc>
                <a:spcPct val="90000"/>
              </a:lnSpc>
              <a:buFont typeface="Wingdings" panose="05000000000000000000" pitchFamily="2" charset="2"/>
              <a:buChar char="ü"/>
            </a:pPr>
            <a:r>
              <a:rPr lang="en-US" sz="1600" dirty="0" smtClean="0"/>
              <a:t>social studies and humanities – 20,3%</a:t>
            </a:r>
          </a:p>
          <a:p>
            <a:pPr marL="285750" indent="-285750">
              <a:lnSpc>
                <a:spcPct val="90000"/>
              </a:lnSpc>
              <a:buFont typeface="Wingdings" panose="05000000000000000000" pitchFamily="2" charset="2"/>
              <a:buChar char="ü"/>
            </a:pPr>
            <a:r>
              <a:rPr lang="en-US" sz="1600" dirty="0" smtClean="0"/>
              <a:t>medical studies – 5,9%</a:t>
            </a:r>
          </a:p>
          <a:p>
            <a:pPr marL="285750" indent="-285750">
              <a:lnSpc>
                <a:spcPct val="90000"/>
              </a:lnSpc>
              <a:buFont typeface="Wingdings" panose="05000000000000000000" pitchFamily="2" charset="2"/>
              <a:buChar char="ü"/>
            </a:pPr>
            <a:r>
              <a:rPr lang="en-US" sz="1600" dirty="0" smtClean="0"/>
              <a:t>engineering and technical – 8,3%</a:t>
            </a:r>
          </a:p>
          <a:p>
            <a:pPr marL="285750" indent="-285750">
              <a:lnSpc>
                <a:spcPct val="90000"/>
              </a:lnSpc>
              <a:buFont typeface="Wingdings" panose="05000000000000000000" pitchFamily="2" charset="2"/>
              <a:buChar char="ü"/>
            </a:pPr>
            <a:r>
              <a:rPr lang="en-US" sz="1600" dirty="0" smtClean="0"/>
              <a:t>IT and computer science – 3,1%</a:t>
            </a:r>
          </a:p>
          <a:p>
            <a:pPr>
              <a:lnSpc>
                <a:spcPct val="90000"/>
              </a:lnSpc>
              <a:buFontTx/>
              <a:buChar char="-"/>
            </a:pPr>
            <a:endParaRPr lang="en-US" sz="1600" dirty="0" smtClean="0"/>
          </a:p>
          <a:p>
            <a:r>
              <a:rPr lang="en-US" sz="1600" b="1" dirty="0" smtClean="0"/>
              <a:t>2</a:t>
            </a:r>
            <a:r>
              <a:rPr lang="en-US" sz="1600" b="1" baseline="30000" dirty="0" smtClean="0"/>
              <a:t>nd</a:t>
            </a:r>
            <a:r>
              <a:rPr lang="en-US" sz="1600" b="1" dirty="0" smtClean="0"/>
              <a:t> place in Poland in R&amp;D</a:t>
            </a:r>
            <a:r>
              <a:rPr lang="en-US" sz="1600" dirty="0" smtClean="0"/>
              <a:t>	</a:t>
            </a:r>
          </a:p>
          <a:p>
            <a:pPr>
              <a:lnSpc>
                <a:spcPct val="90000"/>
              </a:lnSpc>
            </a:pPr>
            <a:r>
              <a:rPr lang="en-US" sz="1600" b="1" dirty="0" smtClean="0"/>
              <a:t>1091,4  </a:t>
            </a:r>
            <a:r>
              <a:rPr lang="en-US" sz="1600" b="1" dirty="0" err="1" smtClean="0"/>
              <a:t>mln</a:t>
            </a:r>
            <a:r>
              <a:rPr lang="en-US" sz="1600" b="1" dirty="0" smtClean="0"/>
              <a:t> PLN </a:t>
            </a:r>
            <a:r>
              <a:rPr lang="en-US" sz="1600" dirty="0" smtClean="0"/>
              <a:t>(in 2010) – expenditure on R&amp;D</a:t>
            </a:r>
          </a:p>
          <a:p>
            <a:pPr>
              <a:lnSpc>
                <a:spcPct val="90000"/>
              </a:lnSpc>
            </a:pPr>
            <a:r>
              <a:rPr lang="en-US" sz="1600" b="1" dirty="0" smtClean="0"/>
              <a:t>10,8 %</a:t>
            </a:r>
            <a:r>
              <a:rPr lang="en-US" sz="1600" dirty="0" smtClean="0"/>
              <a:t> of Poland’s overall employment in the sector</a:t>
            </a:r>
          </a:p>
          <a:p>
            <a:pPr>
              <a:lnSpc>
                <a:spcPct val="90000"/>
              </a:lnSpc>
            </a:pPr>
            <a:r>
              <a:rPr lang="en-US" sz="1600" b="1" dirty="0" smtClean="0"/>
              <a:t>over 100 </a:t>
            </a:r>
            <a:r>
              <a:rPr lang="en-US" sz="1600" dirty="0" smtClean="0"/>
              <a:t>R&amp;D units</a:t>
            </a:r>
          </a:p>
          <a:p>
            <a:pPr>
              <a:lnSpc>
                <a:spcPct val="90000"/>
              </a:lnSpc>
              <a:buFontTx/>
              <a:buChar char="-"/>
            </a:pPr>
            <a:endParaRPr lang="en-US" sz="1400" dirty="0" smtClean="0"/>
          </a:p>
          <a:p>
            <a:pPr>
              <a:lnSpc>
                <a:spcPct val="90000"/>
              </a:lnSpc>
            </a:pPr>
            <a:endParaRPr lang="en-US" sz="1600" dirty="0" smtClean="0"/>
          </a:p>
          <a:p>
            <a:pPr>
              <a:lnSpc>
                <a:spcPct val="90000"/>
              </a:lnSpc>
            </a:pPr>
            <a:endParaRPr lang="en-US" sz="1600" dirty="0"/>
          </a:p>
        </p:txBody>
      </p:sp>
      <p:pic>
        <p:nvPicPr>
          <p:cNvPr id="22533" name="Picture 2" descr="C:\Documents and Settings\dawid.jarosz\Pulpit\uj siedziba.jpg"/>
          <p:cNvPicPr>
            <a:picLocks noChangeAspect="1" noChangeArrowheads="1"/>
          </p:cNvPicPr>
          <p:nvPr/>
        </p:nvPicPr>
        <p:blipFill>
          <a:blip r:embed="rId3" cstate="print"/>
          <a:srcRect/>
          <a:stretch>
            <a:fillRect/>
          </a:stretch>
        </p:blipFill>
        <p:spPr bwMode="auto">
          <a:xfrm>
            <a:off x="5867400" y="1909763"/>
            <a:ext cx="2808288" cy="1879600"/>
          </a:xfrm>
          <a:prstGeom prst="rect">
            <a:avLst/>
          </a:prstGeom>
          <a:ln>
            <a:noFill/>
          </a:ln>
          <a:effectLst>
            <a:outerShdw blurRad="190500" algn="tl" rotWithShape="0">
              <a:srgbClr val="000000">
                <a:alpha val="70000"/>
              </a:srgbClr>
            </a:outerShdw>
          </a:effectLst>
        </p:spPr>
      </p:pic>
      <p:pic>
        <p:nvPicPr>
          <p:cNvPr id="22534" name="Picture 3" descr="C:\Documents and Settings\dawid.jarosz\Pulpit\uj sala konf.jpg"/>
          <p:cNvPicPr>
            <a:picLocks noChangeAspect="1" noChangeArrowheads="1"/>
          </p:cNvPicPr>
          <p:nvPr/>
        </p:nvPicPr>
        <p:blipFill>
          <a:blip r:embed="rId4" cstate="print"/>
          <a:srcRect/>
          <a:stretch>
            <a:fillRect/>
          </a:stretch>
        </p:blipFill>
        <p:spPr bwMode="auto">
          <a:xfrm>
            <a:off x="5867400" y="3883025"/>
            <a:ext cx="2808288" cy="1706563"/>
          </a:xfrm>
          <a:prstGeom prst="rect">
            <a:avLst/>
          </a:prstGeom>
          <a:ln>
            <a:noFill/>
          </a:ln>
          <a:effectLst>
            <a:outerShdw blurRad="190500" algn="tl" rotWithShape="0">
              <a:srgbClr val="000000">
                <a:alpha val="70000"/>
              </a:srgbClr>
            </a:outerShdw>
          </a:effectLst>
        </p:spPr>
      </p:pic>
      <p:pic>
        <p:nvPicPr>
          <p:cNvPr id="7" name="Symbol zastępczy zawartości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8" name="Prostokąt 7"/>
          <p:cNvSpPr/>
          <p:nvPr/>
        </p:nvSpPr>
        <p:spPr>
          <a:xfrm>
            <a:off x="300116" y="1076419"/>
            <a:ext cx="5248936" cy="707886"/>
          </a:xfrm>
          <a:prstGeom prst="rect">
            <a:avLst/>
          </a:prstGeom>
          <a:noFill/>
        </p:spPr>
        <p:txBody>
          <a:bodyPr wrap="none">
            <a:spAutoFit/>
          </a:bodyPr>
          <a:lstStyle/>
          <a:p>
            <a:pPr algn="ctr" fontAlgn="auto">
              <a:spcBef>
                <a:spcPts val="0"/>
              </a:spcBef>
              <a:spcAft>
                <a:spcPts val="0"/>
              </a:spcAft>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Top academic center</a:t>
            </a:r>
          </a:p>
        </p:txBody>
      </p:sp>
    </p:spTree>
    <p:extLst>
      <p:ext uri="{BB962C8B-B14F-4D97-AF65-F5344CB8AC3E}">
        <p14:creationId xmlns:p14="http://schemas.microsoft.com/office/powerpoint/2010/main" val="109162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p:cNvPicPr>
            <a:picLocks noChangeAspect="1" noChangeArrowheads="1"/>
          </p:cNvPicPr>
          <p:nvPr/>
        </p:nvPicPr>
        <p:blipFill>
          <a:blip r:embed="rId2" cstate="print"/>
          <a:srcRect/>
          <a:stretch>
            <a:fillRect/>
          </a:stretch>
        </p:blipFill>
        <p:spPr bwMode="auto">
          <a:xfrm>
            <a:off x="823420" y="1700808"/>
            <a:ext cx="7497161" cy="4841382"/>
          </a:xfrm>
          <a:prstGeom prst="rect">
            <a:avLst/>
          </a:prstGeom>
          <a:noFill/>
          <a:ln w="9525">
            <a:noFill/>
            <a:miter lim="800000"/>
            <a:headEnd/>
            <a:tailEnd/>
          </a:ln>
        </p:spPr>
      </p:pic>
      <p:sp>
        <p:nvSpPr>
          <p:cNvPr id="23556" name="Prostokąt 3"/>
          <p:cNvSpPr>
            <a:spLocks noChangeArrowheads="1"/>
          </p:cNvSpPr>
          <p:nvPr/>
        </p:nvSpPr>
        <p:spPr bwMode="auto">
          <a:xfrm>
            <a:off x="863600" y="6611529"/>
            <a:ext cx="7416800" cy="246063"/>
          </a:xfrm>
          <a:prstGeom prst="rect">
            <a:avLst/>
          </a:prstGeom>
          <a:noFill/>
          <a:ln w="9525">
            <a:noFill/>
            <a:miter lim="800000"/>
            <a:headEnd/>
            <a:tailEnd/>
          </a:ln>
        </p:spPr>
        <p:txBody>
          <a:bodyPr>
            <a:spAutoFit/>
          </a:bodyPr>
          <a:lstStyle/>
          <a:p>
            <a:pPr>
              <a:spcBef>
                <a:spcPct val="20000"/>
              </a:spcBef>
            </a:pPr>
            <a:r>
              <a:rPr lang="en-GB" sz="1000" b="1" dirty="0"/>
              <a:t>Source: </a:t>
            </a:r>
            <a:r>
              <a:rPr lang="pl-PL" sz="1000" b="1" dirty="0"/>
              <a:t>AG </a:t>
            </a:r>
            <a:r>
              <a:rPr lang="en-GB" sz="1000" b="1" dirty="0"/>
              <a:t>TEST </a:t>
            </a:r>
            <a:r>
              <a:rPr lang="pl-PL" sz="1000" b="1" dirty="0"/>
              <a:t>HR </a:t>
            </a:r>
            <a:r>
              <a:rPr lang="en-GB" sz="1000" dirty="0"/>
              <a:t>survey based on pracuj.pl</a:t>
            </a:r>
            <a:r>
              <a:rPr lang="pl-PL" sz="1000" dirty="0"/>
              <a:t>,</a:t>
            </a:r>
            <a:r>
              <a:rPr lang="en-GB" sz="1000" dirty="0"/>
              <a:t> 2012</a:t>
            </a:r>
            <a:r>
              <a:rPr lang="pl-PL" sz="1000" dirty="0"/>
              <a:t>, </a:t>
            </a:r>
            <a:r>
              <a:rPr lang="en-GB" sz="1000" dirty="0"/>
              <a:t>203 996 observations, candidates aged 25-40 with university degree </a:t>
            </a:r>
          </a:p>
        </p:txBody>
      </p:sp>
      <p:sp>
        <p:nvSpPr>
          <p:cNvPr id="5" name="Prostokąt 4"/>
          <p:cNvSpPr/>
          <p:nvPr/>
        </p:nvSpPr>
        <p:spPr>
          <a:xfrm>
            <a:off x="300116" y="1208191"/>
            <a:ext cx="7989688"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Foreign languages availability in Poland</a:t>
            </a:r>
          </a:p>
        </p:txBody>
      </p:sp>
      <p:pic>
        <p:nvPicPr>
          <p:cNvPr id="7" name="Symbol zastępczy zawartości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Tree>
    <p:extLst>
      <p:ext uri="{BB962C8B-B14F-4D97-AF65-F5344CB8AC3E}">
        <p14:creationId xmlns:p14="http://schemas.microsoft.com/office/powerpoint/2010/main" val="22782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155568" y="1262285"/>
            <a:ext cx="8832867"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Gross value added in </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a:t>
            </a:r>
            <a:r>
              <a:rPr lang="pl-PL"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ł</a:t>
            </a:r>
            <a:r>
              <a:rPr lang="en-US" sz="32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opolska</a:t>
            </a:r>
            <a:r>
              <a:rPr lang="pl-PL"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by </a:t>
            </a:r>
            <a:r>
              <a:rPr lang="pl-PL" sz="32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sectors</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pic>
        <p:nvPicPr>
          <p:cNvPr id="9"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graphicFrame>
        <p:nvGraphicFramePr>
          <p:cNvPr id="30" name="Wykres 29"/>
          <p:cNvGraphicFramePr/>
          <p:nvPr>
            <p:extLst>
              <p:ext uri="{D42A27DB-BD31-4B8C-83A1-F6EECF244321}">
                <p14:modId xmlns:p14="http://schemas.microsoft.com/office/powerpoint/2010/main" val="3241950061"/>
              </p:ext>
            </p:extLst>
          </p:nvPr>
        </p:nvGraphicFramePr>
        <p:xfrm>
          <a:off x="0" y="1785505"/>
          <a:ext cx="9108504" cy="507249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73063" y="1613080"/>
            <a:ext cx="3351212" cy="4906601"/>
          </a:xfrm>
          <a:prstGeom prst="rect">
            <a:avLst/>
          </a:prstGeom>
          <a:noFill/>
          <a:ln w="9525">
            <a:noFill/>
            <a:miter lim="800000"/>
            <a:headEnd/>
            <a:tailEnd/>
          </a:ln>
        </p:spPr>
        <p:txBody>
          <a:bodyPr lIns="92075" tIns="46038" rIns="92075" bIns="46038">
            <a:spAutoFit/>
          </a:bodyPr>
          <a:lstStyle/>
          <a:p>
            <a:pPr>
              <a:lnSpc>
                <a:spcPct val="155000"/>
              </a:lnSpc>
            </a:pPr>
            <a:r>
              <a:rPr lang="en-US" sz="1600" b="1" dirty="0"/>
              <a:t>Main sector of the investment:</a:t>
            </a:r>
          </a:p>
          <a:p>
            <a:pPr marL="466725" lvl="1" indent="-285750">
              <a:buFont typeface="Wingdings" panose="05000000000000000000" pitchFamily="2" charset="2"/>
              <a:buChar char="ü"/>
            </a:pPr>
            <a:r>
              <a:rPr lang="en-US" sz="1600" dirty="0"/>
              <a:t> Industry</a:t>
            </a:r>
            <a:r>
              <a:rPr lang="pl-PL" sz="1600" dirty="0"/>
              <a:t>	</a:t>
            </a:r>
            <a:r>
              <a:rPr lang="en-US" sz="1600" b="1" dirty="0"/>
              <a:t>51%</a:t>
            </a:r>
            <a:endParaRPr lang="en-US" sz="1600" dirty="0"/>
          </a:p>
          <a:p>
            <a:pPr marL="466725" lvl="1" indent="-285750">
              <a:buFont typeface="Wingdings" panose="05000000000000000000" pitchFamily="2" charset="2"/>
              <a:buChar char="ü"/>
            </a:pPr>
            <a:r>
              <a:rPr lang="en-US" sz="1600" dirty="0"/>
              <a:t> Services	</a:t>
            </a:r>
            <a:r>
              <a:rPr lang="en-US" sz="1600" b="1" dirty="0"/>
              <a:t>17%</a:t>
            </a:r>
            <a:r>
              <a:rPr lang="en-US" sz="1600" dirty="0"/>
              <a:t> </a:t>
            </a:r>
          </a:p>
          <a:p>
            <a:pPr marL="466725" lvl="1" indent="-285750">
              <a:buFont typeface="Wingdings" panose="05000000000000000000" pitchFamily="2" charset="2"/>
              <a:buChar char="ü"/>
            </a:pPr>
            <a:r>
              <a:rPr lang="en-US" sz="1600" dirty="0"/>
              <a:t> </a:t>
            </a:r>
            <a:r>
              <a:rPr lang="en-US" sz="1600" dirty="0" err="1"/>
              <a:t>Tra</a:t>
            </a:r>
            <a:r>
              <a:rPr lang="pl-PL" sz="1600" dirty="0"/>
              <a:t>de               </a:t>
            </a:r>
            <a:r>
              <a:rPr lang="en-US" sz="1600" b="1" dirty="0" smtClean="0"/>
              <a:t>9</a:t>
            </a:r>
            <a:r>
              <a:rPr lang="en-US" sz="1600" b="1" dirty="0"/>
              <a:t>%</a:t>
            </a:r>
          </a:p>
          <a:p>
            <a:pPr marL="466725" lvl="1" indent="-285750">
              <a:buFont typeface="Wingdings" panose="05000000000000000000" pitchFamily="2" charset="2"/>
              <a:buChar char="ü"/>
            </a:pPr>
            <a:r>
              <a:rPr lang="en-US" sz="1600" dirty="0"/>
              <a:t> Hotels	</a:t>
            </a:r>
            <a:r>
              <a:rPr lang="pl-PL" sz="1600" dirty="0"/>
              <a:t> </a:t>
            </a:r>
            <a:r>
              <a:rPr lang="en-US" sz="1600" b="1" dirty="0" smtClean="0"/>
              <a:t>2</a:t>
            </a:r>
            <a:r>
              <a:rPr lang="en-US" sz="1600" b="1" dirty="0"/>
              <a:t>%</a:t>
            </a:r>
          </a:p>
          <a:p>
            <a:pPr marL="466725" lvl="1" indent="-285750">
              <a:buFont typeface="Wingdings" panose="05000000000000000000" pitchFamily="2" charset="2"/>
              <a:buChar char="ü"/>
            </a:pPr>
            <a:r>
              <a:rPr lang="en-US" sz="1600" dirty="0"/>
              <a:t> Construction	</a:t>
            </a:r>
            <a:r>
              <a:rPr lang="pl-PL" sz="1600" dirty="0"/>
              <a:t> </a:t>
            </a:r>
            <a:r>
              <a:rPr lang="en-US" sz="1600" b="1" dirty="0" smtClean="0"/>
              <a:t>1</a:t>
            </a:r>
            <a:r>
              <a:rPr lang="en-US" sz="1600" b="1" dirty="0"/>
              <a:t>% </a:t>
            </a:r>
          </a:p>
          <a:p>
            <a:pPr marL="447675" lvl="1" indent="-266700"/>
            <a:endParaRPr lang="en-US" sz="1600" b="1" dirty="0"/>
          </a:p>
          <a:p>
            <a:r>
              <a:rPr lang="en-US" sz="1600" b="1" dirty="0"/>
              <a:t>Foreign investment in the region: </a:t>
            </a:r>
          </a:p>
          <a:p>
            <a:pPr marL="466725" lvl="1" indent="-285750">
              <a:buFont typeface="Wingdings" panose="05000000000000000000" pitchFamily="2" charset="2"/>
              <a:buChar char="ü"/>
            </a:pPr>
            <a:r>
              <a:rPr lang="pl-PL" sz="1600" dirty="0"/>
              <a:t>15,19 </a:t>
            </a:r>
            <a:r>
              <a:rPr lang="en-US" sz="1600" dirty="0" err="1"/>
              <a:t>bln</a:t>
            </a:r>
            <a:r>
              <a:rPr lang="en-US" sz="1600" dirty="0"/>
              <a:t> USD 1989-20</a:t>
            </a:r>
            <a:r>
              <a:rPr lang="pl-PL" sz="1600" dirty="0"/>
              <a:t>11</a:t>
            </a:r>
            <a:endParaRPr lang="en-US" sz="1600" dirty="0"/>
          </a:p>
          <a:p>
            <a:pPr marL="447675" lvl="1" indent="-266700"/>
            <a:endParaRPr lang="en-US" sz="1600" b="1" dirty="0"/>
          </a:p>
          <a:p>
            <a:r>
              <a:rPr lang="en-US" sz="1600" b="1" dirty="0"/>
              <a:t>Main new investors: </a:t>
            </a:r>
          </a:p>
          <a:p>
            <a:pPr marL="466725" lvl="1" indent="-285750">
              <a:buFont typeface="Wingdings" panose="05000000000000000000" pitchFamily="2" charset="2"/>
              <a:buChar char="ü"/>
            </a:pPr>
            <a:r>
              <a:rPr lang="en-US" sz="1600" dirty="0"/>
              <a:t>BPO</a:t>
            </a:r>
            <a:r>
              <a:rPr lang="pl-PL" sz="1600" dirty="0"/>
              <a:t> / ITO</a:t>
            </a:r>
            <a:r>
              <a:rPr lang="en-US" sz="1600" dirty="0"/>
              <a:t> </a:t>
            </a:r>
            <a:r>
              <a:rPr lang="en-US" sz="1600" dirty="0" smtClean="0"/>
              <a:t>sector </a:t>
            </a:r>
            <a:endParaRPr lang="en-US" sz="1600" dirty="0"/>
          </a:p>
          <a:p>
            <a:pPr marL="466725" lvl="1" indent="-285750">
              <a:buFont typeface="Wingdings" panose="05000000000000000000" pitchFamily="2" charset="2"/>
              <a:buChar char="ü"/>
            </a:pPr>
            <a:r>
              <a:rPr lang="en-US" sz="1600" dirty="0" smtClean="0"/>
              <a:t>automotive </a:t>
            </a:r>
            <a:endParaRPr lang="en-US" sz="1600" dirty="0"/>
          </a:p>
          <a:p>
            <a:pPr marL="466725" lvl="1" indent="-285750">
              <a:buFont typeface="Wingdings" panose="05000000000000000000" pitchFamily="2" charset="2"/>
              <a:buChar char="ü"/>
            </a:pPr>
            <a:r>
              <a:rPr lang="en-US" sz="1600" dirty="0"/>
              <a:t>steel </a:t>
            </a:r>
            <a:r>
              <a:rPr lang="en-US" sz="1600" dirty="0" err="1"/>
              <a:t>proce</a:t>
            </a:r>
            <a:r>
              <a:rPr lang="pl-PL" sz="1600" dirty="0"/>
              <a:t>s</a:t>
            </a:r>
            <a:r>
              <a:rPr lang="en-US" sz="1600" dirty="0" smtClean="0"/>
              <a:t>sing </a:t>
            </a:r>
            <a:endParaRPr lang="pl-PL" sz="1600" dirty="0"/>
          </a:p>
          <a:p>
            <a:pPr marL="466725" lvl="1" indent="-285750">
              <a:buFont typeface="Wingdings" panose="05000000000000000000" pitchFamily="2" charset="2"/>
              <a:buChar char="ü"/>
            </a:pPr>
            <a:r>
              <a:rPr lang="pl-PL" sz="1600" dirty="0"/>
              <a:t>construction (</a:t>
            </a:r>
            <a:r>
              <a:rPr lang="pl-PL" sz="1600" dirty="0" err="1"/>
              <a:t>housing</a:t>
            </a:r>
            <a:r>
              <a:rPr lang="pl-PL" sz="1600" dirty="0"/>
              <a:t>, </a:t>
            </a:r>
            <a:r>
              <a:rPr lang="pl-PL" sz="1600" dirty="0" err="1" smtClean="0"/>
              <a:t>retail</a:t>
            </a:r>
            <a:r>
              <a:rPr lang="pl-PL" sz="1600" dirty="0" smtClean="0"/>
              <a:t> </a:t>
            </a:r>
            <a:r>
              <a:rPr lang="pl-PL" sz="1600" dirty="0"/>
              <a:t>industry…)</a:t>
            </a:r>
            <a:endParaRPr lang="en-US" sz="1600" dirty="0"/>
          </a:p>
          <a:p>
            <a:pPr marL="466725" lvl="1" indent="-285750">
              <a:buFont typeface="Wingdings" panose="05000000000000000000" pitchFamily="2" charset="2"/>
              <a:buChar char="ü"/>
            </a:pPr>
            <a:r>
              <a:rPr lang="en-US" sz="1600" dirty="0"/>
              <a:t>power </a:t>
            </a:r>
            <a:r>
              <a:rPr lang="en-US" sz="1600" dirty="0" smtClean="0"/>
              <a:t>station</a:t>
            </a:r>
            <a:endParaRPr lang="en-US" sz="1600" dirty="0"/>
          </a:p>
          <a:p>
            <a:pPr marL="466725" lvl="1" indent="-285750">
              <a:buFont typeface="Wingdings" panose="05000000000000000000" pitchFamily="2" charset="2"/>
              <a:buChar char="ü"/>
            </a:pPr>
            <a:r>
              <a:rPr lang="en-US" sz="1600" dirty="0"/>
              <a:t>chemistry </a:t>
            </a:r>
          </a:p>
        </p:txBody>
      </p:sp>
      <p:sp>
        <p:nvSpPr>
          <p:cNvPr id="8" name="Text Box 7"/>
          <p:cNvSpPr txBox="1">
            <a:spLocks noChangeArrowheads="1"/>
          </p:cNvSpPr>
          <p:nvPr/>
        </p:nvSpPr>
        <p:spPr bwMode="auto">
          <a:xfrm>
            <a:off x="3491880" y="1989138"/>
            <a:ext cx="3888408" cy="4154984"/>
          </a:xfrm>
          <a:prstGeom prst="rect">
            <a:avLst/>
          </a:prstGeom>
          <a:noFill/>
          <a:ln w="9525">
            <a:noFill/>
            <a:miter lim="800000"/>
            <a:headEnd/>
            <a:tailEnd/>
          </a:ln>
        </p:spPr>
        <p:txBody>
          <a:bodyPr wrap="square">
            <a:spAutoFit/>
          </a:bodyPr>
          <a:lstStyle/>
          <a:p>
            <a:pPr marL="742950" lvl="1" indent="-285750">
              <a:lnSpc>
                <a:spcPct val="150000"/>
              </a:lnSpc>
              <a:buFont typeface="Wingdings" panose="05000000000000000000" pitchFamily="2" charset="2"/>
              <a:buChar char="ü"/>
            </a:pPr>
            <a:r>
              <a:rPr lang="pl-PL" sz="1600" dirty="0"/>
              <a:t>IBM(14)</a:t>
            </a:r>
          </a:p>
          <a:p>
            <a:pPr marL="742950" lvl="1" indent="-285750">
              <a:lnSpc>
                <a:spcPct val="150000"/>
              </a:lnSpc>
              <a:buFont typeface="Wingdings" panose="05000000000000000000" pitchFamily="2" charset="2"/>
              <a:buChar char="ü"/>
            </a:pPr>
            <a:r>
              <a:rPr lang="pl-PL" sz="1600" dirty="0"/>
              <a:t>State Street (276)</a:t>
            </a:r>
          </a:p>
          <a:p>
            <a:pPr marL="742950" lvl="1" indent="-285750">
              <a:lnSpc>
                <a:spcPct val="150000"/>
              </a:lnSpc>
              <a:buFont typeface="Wingdings" panose="05000000000000000000" pitchFamily="2" charset="2"/>
              <a:buChar char="ü"/>
            </a:pPr>
            <a:r>
              <a:rPr lang="pl-PL" sz="1600" dirty="0"/>
              <a:t>Motorola </a:t>
            </a:r>
            <a:r>
              <a:rPr lang="pl-PL" sz="1600" dirty="0" err="1"/>
              <a:t>corp</a:t>
            </a:r>
            <a:r>
              <a:rPr lang="pl-PL" sz="1600" dirty="0"/>
              <a:t>. (78)</a:t>
            </a:r>
          </a:p>
          <a:p>
            <a:pPr marL="742950" lvl="1" indent="-285750">
              <a:lnSpc>
                <a:spcPct val="150000"/>
              </a:lnSpc>
              <a:buFont typeface="Wingdings" panose="05000000000000000000" pitchFamily="2" charset="2"/>
              <a:buChar char="ü"/>
            </a:pPr>
            <a:r>
              <a:rPr lang="pl-PL" sz="1600" dirty="0"/>
              <a:t>Philip Morris International (93)</a:t>
            </a:r>
          </a:p>
          <a:p>
            <a:pPr marL="742950" lvl="1" indent="-285750">
              <a:lnSpc>
                <a:spcPct val="150000"/>
              </a:lnSpc>
              <a:buFont typeface="Wingdings" panose="05000000000000000000" pitchFamily="2" charset="2"/>
              <a:buChar char="ü"/>
            </a:pPr>
            <a:r>
              <a:rPr lang="pl-PL" sz="1600" dirty="0"/>
              <a:t>Coca Cola </a:t>
            </a:r>
            <a:r>
              <a:rPr lang="pl-PL" sz="1600" dirty="0" err="1"/>
              <a:t>ent</a:t>
            </a:r>
            <a:r>
              <a:rPr lang="pl-PL" sz="1600" dirty="0"/>
              <a:t>. (116)</a:t>
            </a:r>
          </a:p>
          <a:p>
            <a:pPr marL="742950" lvl="1" indent="-285750">
              <a:lnSpc>
                <a:spcPct val="150000"/>
              </a:lnSpc>
              <a:buFont typeface="Wingdings" panose="05000000000000000000" pitchFamily="2" charset="2"/>
              <a:buChar char="ü"/>
            </a:pPr>
            <a:r>
              <a:rPr lang="pl-PL" sz="1600" dirty="0"/>
              <a:t>Google (117)</a:t>
            </a:r>
          </a:p>
          <a:p>
            <a:pPr marL="742950" lvl="1" indent="-285750">
              <a:lnSpc>
                <a:spcPct val="150000"/>
              </a:lnSpc>
              <a:buFont typeface="Wingdings" panose="05000000000000000000" pitchFamily="2" charset="2"/>
              <a:buChar char="ü"/>
            </a:pPr>
            <a:r>
              <a:rPr lang="pl-PL" sz="1600" dirty="0"/>
              <a:t>CH2M HILL (436) </a:t>
            </a:r>
          </a:p>
          <a:p>
            <a:pPr marL="742950" lvl="1" indent="-285750">
              <a:lnSpc>
                <a:spcPct val="150000"/>
              </a:lnSpc>
              <a:buFont typeface="Wingdings" panose="05000000000000000000" pitchFamily="2" charset="2"/>
              <a:buChar char="ü"/>
            </a:pPr>
            <a:r>
              <a:rPr lang="pl-PL" sz="1600" dirty="0"/>
              <a:t>International Paper (93)</a:t>
            </a:r>
          </a:p>
          <a:p>
            <a:pPr marL="742950" lvl="1" indent="-285750">
              <a:lnSpc>
                <a:spcPct val="150000"/>
              </a:lnSpc>
              <a:buFont typeface="Wingdings" panose="05000000000000000000" pitchFamily="2" charset="2"/>
              <a:buChar char="ü"/>
            </a:pPr>
            <a:r>
              <a:rPr lang="pl-PL" sz="1600" dirty="0"/>
              <a:t>RR </a:t>
            </a:r>
            <a:r>
              <a:rPr lang="pl-PL" sz="1600" dirty="0" err="1"/>
              <a:t>Donnelly</a:t>
            </a:r>
            <a:r>
              <a:rPr lang="pl-PL" sz="1600" dirty="0"/>
              <a:t> (233)</a:t>
            </a:r>
          </a:p>
          <a:p>
            <a:pPr marL="742950" lvl="1" indent="-285750">
              <a:lnSpc>
                <a:spcPct val="150000"/>
              </a:lnSpc>
              <a:buFont typeface="Wingdings" panose="05000000000000000000" pitchFamily="2" charset="2"/>
              <a:buChar char="ü"/>
            </a:pPr>
            <a:r>
              <a:rPr lang="pl-PL" sz="1600" dirty="0"/>
              <a:t>Delphi (121)</a:t>
            </a:r>
          </a:p>
          <a:p>
            <a:pPr marL="742950" lvl="1" indent="-285750">
              <a:lnSpc>
                <a:spcPct val="150000"/>
              </a:lnSpc>
              <a:buFont typeface="Wingdings" panose="05000000000000000000" pitchFamily="2" charset="2"/>
              <a:buChar char="ü"/>
            </a:pPr>
            <a:r>
              <a:rPr lang="pl-PL" sz="1600" dirty="0"/>
              <a:t>ACS (401)</a:t>
            </a:r>
          </a:p>
        </p:txBody>
      </p:sp>
      <p:pic>
        <p:nvPicPr>
          <p:cNvPr id="9" name="Picture 14" descr="images"/>
          <p:cNvPicPr>
            <a:picLocks noChangeAspect="1" noChangeArrowheads="1"/>
          </p:cNvPicPr>
          <p:nvPr/>
        </p:nvPicPr>
        <p:blipFill>
          <a:blip r:embed="rId2" cstate="print"/>
          <a:srcRect/>
          <a:stretch>
            <a:fillRect/>
          </a:stretch>
        </p:blipFill>
        <p:spPr bwMode="auto">
          <a:xfrm>
            <a:off x="7092950" y="1989138"/>
            <a:ext cx="436563" cy="285750"/>
          </a:xfrm>
          <a:prstGeom prst="rect">
            <a:avLst/>
          </a:prstGeom>
          <a:noFill/>
          <a:ln w="9525">
            <a:noFill/>
            <a:miter lim="800000"/>
            <a:headEnd/>
            <a:tailEnd/>
          </a:ln>
        </p:spPr>
      </p:pic>
      <p:pic>
        <p:nvPicPr>
          <p:cNvPr id="10" name="Picture 3" descr="C:\Documents and Settings\jacek.adamczyk\Moje dokumenty\Moje obrazy\Loga firm\Logo_50wht.gif"/>
          <p:cNvPicPr>
            <a:picLocks noChangeAspect="1" noChangeArrowheads="1"/>
          </p:cNvPicPr>
          <p:nvPr/>
        </p:nvPicPr>
        <p:blipFill>
          <a:blip r:embed="rId3" cstate="print"/>
          <a:srcRect/>
          <a:stretch>
            <a:fillRect/>
          </a:stretch>
        </p:blipFill>
        <p:spPr bwMode="auto">
          <a:xfrm>
            <a:off x="7885113" y="3789363"/>
            <a:ext cx="944562" cy="428625"/>
          </a:xfrm>
          <a:prstGeom prst="rect">
            <a:avLst/>
          </a:prstGeom>
          <a:noFill/>
          <a:ln w="9525">
            <a:noFill/>
            <a:miter lim="800000"/>
            <a:headEnd/>
            <a:tailEnd/>
          </a:ln>
        </p:spPr>
      </p:pic>
      <p:pic>
        <p:nvPicPr>
          <p:cNvPr id="11" name="Picture 47"/>
          <p:cNvPicPr>
            <a:picLocks noChangeAspect="1" noChangeArrowheads="1"/>
          </p:cNvPicPr>
          <p:nvPr/>
        </p:nvPicPr>
        <p:blipFill>
          <a:blip r:embed="rId4" cstate="print"/>
          <a:srcRect/>
          <a:stretch>
            <a:fillRect/>
          </a:stretch>
        </p:blipFill>
        <p:spPr bwMode="auto">
          <a:xfrm>
            <a:off x="7667625" y="4652963"/>
            <a:ext cx="1285875" cy="233362"/>
          </a:xfrm>
          <a:prstGeom prst="rect">
            <a:avLst/>
          </a:prstGeom>
          <a:noFill/>
          <a:ln w="9525">
            <a:noFill/>
            <a:miter lim="800000"/>
            <a:headEnd/>
            <a:tailEnd/>
          </a:ln>
        </p:spPr>
      </p:pic>
      <p:pic>
        <p:nvPicPr>
          <p:cNvPr id="12" name="Picture 6" descr="C:\Documents and Settings\dawid.jarosz\Pulpit\delphi_logo.jpg"/>
          <p:cNvPicPr>
            <a:picLocks noChangeAspect="1" noChangeArrowheads="1"/>
          </p:cNvPicPr>
          <p:nvPr/>
        </p:nvPicPr>
        <p:blipFill>
          <a:blip r:embed="rId5" cstate="print"/>
          <a:srcRect/>
          <a:stretch>
            <a:fillRect/>
          </a:stretch>
        </p:blipFill>
        <p:spPr bwMode="auto">
          <a:xfrm>
            <a:off x="7812088" y="5373688"/>
            <a:ext cx="1014412" cy="309562"/>
          </a:xfrm>
          <a:prstGeom prst="rect">
            <a:avLst/>
          </a:prstGeom>
          <a:noFill/>
          <a:ln w="9525">
            <a:noFill/>
            <a:miter lim="800000"/>
            <a:headEnd/>
            <a:tailEnd/>
          </a:ln>
        </p:spPr>
      </p:pic>
      <p:pic>
        <p:nvPicPr>
          <p:cNvPr id="13" name="Picture 5" descr="C:\Documents and Settings\dawid.jarosz\Pulpit\ch2mhill.JPG"/>
          <p:cNvPicPr>
            <a:picLocks noChangeAspect="1" noChangeArrowheads="1"/>
          </p:cNvPicPr>
          <p:nvPr/>
        </p:nvPicPr>
        <p:blipFill>
          <a:blip r:embed="rId6" cstate="print"/>
          <a:srcRect/>
          <a:stretch>
            <a:fillRect/>
          </a:stretch>
        </p:blipFill>
        <p:spPr bwMode="auto">
          <a:xfrm>
            <a:off x="6804025" y="4292600"/>
            <a:ext cx="1208088" cy="331788"/>
          </a:xfrm>
          <a:prstGeom prst="rect">
            <a:avLst/>
          </a:prstGeom>
          <a:noFill/>
          <a:ln w="9525">
            <a:noFill/>
            <a:miter lim="800000"/>
            <a:headEnd/>
            <a:tailEnd/>
          </a:ln>
        </p:spPr>
      </p:pic>
      <p:pic>
        <p:nvPicPr>
          <p:cNvPr id="14" name="Picture 3" descr="C:\Documents and Settings\dawid.jarosz\Pulpit\coca-cola-logo-brrr.gif"/>
          <p:cNvPicPr>
            <a:picLocks noChangeAspect="1" noChangeArrowheads="1"/>
          </p:cNvPicPr>
          <p:nvPr/>
        </p:nvPicPr>
        <p:blipFill>
          <a:blip r:embed="rId7" cstate="print"/>
          <a:srcRect/>
          <a:stretch>
            <a:fillRect/>
          </a:stretch>
        </p:blipFill>
        <p:spPr bwMode="auto">
          <a:xfrm>
            <a:off x="7164388" y="3500438"/>
            <a:ext cx="371475" cy="400050"/>
          </a:xfrm>
          <a:prstGeom prst="rect">
            <a:avLst/>
          </a:prstGeom>
          <a:noFill/>
          <a:ln w="9525">
            <a:noFill/>
            <a:miter lim="800000"/>
            <a:headEnd/>
            <a:tailEnd/>
          </a:ln>
        </p:spPr>
      </p:pic>
      <p:pic>
        <p:nvPicPr>
          <p:cNvPr id="15" name="Picture 4" descr="C:\Documents and Settings\dawid.jarosz\Pulpit\philip-morris-international.jpg"/>
          <p:cNvPicPr>
            <a:picLocks noChangeAspect="1" noChangeArrowheads="1"/>
          </p:cNvPicPr>
          <p:nvPr/>
        </p:nvPicPr>
        <p:blipFill>
          <a:blip r:embed="rId8" cstate="print"/>
          <a:srcRect/>
          <a:stretch>
            <a:fillRect/>
          </a:stretch>
        </p:blipFill>
        <p:spPr bwMode="auto">
          <a:xfrm>
            <a:off x="8101013" y="3141663"/>
            <a:ext cx="493712" cy="395287"/>
          </a:xfrm>
          <a:prstGeom prst="rect">
            <a:avLst/>
          </a:prstGeom>
          <a:noFill/>
          <a:ln w="9525">
            <a:noFill/>
            <a:miter lim="800000"/>
            <a:headEnd/>
            <a:tailEnd/>
          </a:ln>
        </p:spPr>
      </p:pic>
      <p:pic>
        <p:nvPicPr>
          <p:cNvPr id="16" name="Picture 2" descr="C:\Documents and Settings\dawid.jarosz\Pulpit\state-street-high-res.jpg"/>
          <p:cNvPicPr>
            <a:picLocks noChangeAspect="1" noChangeArrowheads="1"/>
          </p:cNvPicPr>
          <p:nvPr/>
        </p:nvPicPr>
        <p:blipFill>
          <a:blip r:embed="rId9" cstate="print"/>
          <a:srcRect/>
          <a:stretch>
            <a:fillRect/>
          </a:stretch>
        </p:blipFill>
        <p:spPr bwMode="auto">
          <a:xfrm>
            <a:off x="8024813" y="2634207"/>
            <a:ext cx="588962" cy="439738"/>
          </a:xfrm>
          <a:prstGeom prst="rect">
            <a:avLst/>
          </a:prstGeom>
          <a:noFill/>
          <a:ln w="9525">
            <a:noFill/>
            <a:miter lim="800000"/>
            <a:headEnd/>
            <a:tailEnd/>
          </a:ln>
        </p:spPr>
      </p:pic>
      <p:pic>
        <p:nvPicPr>
          <p:cNvPr id="17" name="Picture 16" descr="Motorola%20logo"/>
          <p:cNvPicPr>
            <a:picLocks noChangeAspect="1" noChangeArrowheads="1"/>
          </p:cNvPicPr>
          <p:nvPr/>
        </p:nvPicPr>
        <p:blipFill>
          <a:blip r:embed="rId10" cstate="print"/>
          <a:srcRect/>
          <a:stretch>
            <a:fillRect/>
          </a:stretch>
        </p:blipFill>
        <p:spPr bwMode="auto">
          <a:xfrm>
            <a:off x="7092950" y="2781300"/>
            <a:ext cx="503238" cy="360363"/>
          </a:xfrm>
          <a:prstGeom prst="rect">
            <a:avLst/>
          </a:prstGeom>
          <a:noFill/>
          <a:ln w="9525">
            <a:noFill/>
            <a:miter lim="800000"/>
            <a:headEnd/>
            <a:tailEnd/>
          </a:ln>
        </p:spPr>
      </p:pic>
      <p:pic>
        <p:nvPicPr>
          <p:cNvPr id="18" name="Picture 7" descr="acs_logo"/>
          <p:cNvPicPr>
            <a:picLocks noChangeAspect="1" noChangeArrowheads="1"/>
          </p:cNvPicPr>
          <p:nvPr/>
        </p:nvPicPr>
        <p:blipFill>
          <a:blip r:embed="rId11" cstate="print"/>
          <a:srcRect/>
          <a:stretch>
            <a:fillRect/>
          </a:stretch>
        </p:blipFill>
        <p:spPr bwMode="auto">
          <a:xfrm>
            <a:off x="7019925" y="5589588"/>
            <a:ext cx="557213" cy="431800"/>
          </a:xfrm>
          <a:prstGeom prst="rect">
            <a:avLst/>
          </a:prstGeom>
          <a:noFill/>
          <a:ln w="9525">
            <a:noFill/>
            <a:miter lim="800000"/>
            <a:headEnd/>
            <a:tailEnd/>
          </a:ln>
        </p:spPr>
      </p:pic>
      <p:pic>
        <p:nvPicPr>
          <p:cNvPr id="19" name="Picture 7" descr="C:\Documents and Settings\dawid.jarosz\Pulpit\rr donnelley.gif"/>
          <p:cNvPicPr>
            <a:picLocks noChangeAspect="1" noChangeArrowheads="1"/>
          </p:cNvPicPr>
          <p:nvPr/>
        </p:nvPicPr>
        <p:blipFill>
          <a:blip r:embed="rId12" cstate="print"/>
          <a:srcRect/>
          <a:stretch>
            <a:fillRect/>
          </a:stretch>
        </p:blipFill>
        <p:spPr bwMode="auto">
          <a:xfrm>
            <a:off x="6875463" y="5084763"/>
            <a:ext cx="904875" cy="220662"/>
          </a:xfrm>
          <a:prstGeom prst="rect">
            <a:avLst/>
          </a:prstGeom>
          <a:noFill/>
          <a:ln w="9525">
            <a:noFill/>
            <a:miter lim="800000"/>
            <a:headEnd/>
            <a:tailEnd/>
          </a:ln>
        </p:spPr>
      </p:pic>
      <p:pic>
        <p:nvPicPr>
          <p:cNvPr id="20" name="Obraz 19" descr="fortune.jpg"/>
          <p:cNvPicPr>
            <a:picLocks noChangeAspect="1"/>
          </p:cNvPicPr>
          <p:nvPr/>
        </p:nvPicPr>
        <p:blipFill>
          <a:blip r:embed="rId13" cstate="print"/>
          <a:srcRect/>
          <a:stretch>
            <a:fillRect/>
          </a:stretch>
        </p:blipFill>
        <p:spPr bwMode="auto">
          <a:xfrm>
            <a:off x="7722513" y="1191251"/>
            <a:ext cx="1035050" cy="1381125"/>
          </a:xfrm>
          <a:prstGeom prst="rect">
            <a:avLst/>
          </a:prstGeom>
          <a:noFill/>
          <a:ln w="9525">
            <a:noFill/>
            <a:miter lim="800000"/>
            <a:headEnd/>
            <a:tailEnd/>
          </a:ln>
        </p:spPr>
      </p:pic>
      <p:pic>
        <p:nvPicPr>
          <p:cNvPr id="21" name="Symbol zastępczy zawartości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22" name="Prostokąt 21"/>
          <p:cNvSpPr/>
          <p:nvPr/>
        </p:nvSpPr>
        <p:spPr>
          <a:xfrm>
            <a:off x="298998" y="1212712"/>
            <a:ext cx="7297190" cy="523220"/>
          </a:xfrm>
          <a:prstGeom prst="rect">
            <a:avLst/>
          </a:prstGeom>
          <a:noFill/>
        </p:spPr>
        <p:txBody>
          <a:bodyPr wrap="none">
            <a:spAutoFit/>
          </a:bodyPr>
          <a:lstStyle/>
          <a:p>
            <a:pPr algn="ctr" fontAlgn="auto">
              <a:spcBef>
                <a:spcPts val="0"/>
              </a:spcBef>
              <a:spcAft>
                <a:spcPts val="0"/>
              </a:spcAft>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Foreign Direct Investments in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Małopolska</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487340" y="1484784"/>
            <a:ext cx="4576762" cy="5330825"/>
          </a:xfrm>
          <a:prstGeom prst="rect">
            <a:avLst/>
          </a:prstGeom>
          <a:noFill/>
          <a:ln w="9525">
            <a:noFill/>
            <a:miter lim="800000"/>
            <a:headEnd/>
            <a:tailEnd/>
          </a:ln>
        </p:spPr>
      </p:pic>
      <p:sp>
        <p:nvSpPr>
          <p:cNvPr id="3" name="Prostokąt 2"/>
          <p:cNvSpPr/>
          <p:nvPr/>
        </p:nvSpPr>
        <p:spPr>
          <a:xfrm>
            <a:off x="5292725" y="5373688"/>
            <a:ext cx="3671888" cy="1014412"/>
          </a:xfrm>
          <a:prstGeom prst="rect">
            <a:avLst/>
          </a:prstGeom>
        </p:spPr>
        <p:txBody>
          <a:bodyPr>
            <a:spAutoFit/>
          </a:bodyPr>
          <a:lstStyle/>
          <a:p>
            <a:pPr algn="r">
              <a:defRPr/>
            </a:pPr>
            <a:r>
              <a:rPr lang="en-GB" sz="1000" b="1" dirty="0">
                <a:latin typeface="+mn-lt"/>
                <a:cs typeface="Tahoma" pitchFamily="34" charset="0"/>
              </a:rPr>
              <a:t>Source: Annual Global Services and </a:t>
            </a:r>
            <a:endParaRPr lang="pl-PL" sz="1000" b="1" dirty="0">
              <a:latin typeface="+mn-lt"/>
              <a:cs typeface="Tahoma" pitchFamily="34" charset="0"/>
            </a:endParaRPr>
          </a:p>
          <a:p>
            <a:pPr algn="r">
              <a:defRPr/>
            </a:pPr>
            <a:r>
              <a:rPr lang="en-GB" sz="1000" b="1" dirty="0" err="1">
                <a:latin typeface="+mn-lt"/>
                <a:cs typeface="Tahoma" pitchFamily="34" charset="0"/>
              </a:rPr>
              <a:t>Tholons</a:t>
            </a:r>
            <a:r>
              <a:rPr lang="pl-PL" sz="1000" b="1" dirty="0">
                <a:latin typeface="+mn-lt"/>
                <a:cs typeface="Tahoma" pitchFamily="34" charset="0"/>
              </a:rPr>
              <a:t> </a:t>
            </a:r>
            <a:r>
              <a:rPr lang="en-GB" sz="1000" b="1" dirty="0">
                <a:latin typeface="+mn-lt"/>
                <a:cs typeface="Tahoma" pitchFamily="34" charset="0"/>
              </a:rPr>
              <a:t>Top Outsourcing Cities Ranking 201</a:t>
            </a:r>
            <a:r>
              <a:rPr lang="pl-PL" sz="1000" b="1" dirty="0">
                <a:latin typeface="+mn-lt"/>
                <a:cs typeface="Tahoma" pitchFamily="34" charset="0"/>
              </a:rPr>
              <a:t>3</a:t>
            </a:r>
            <a:endParaRPr lang="en-GB" sz="1000" b="1" dirty="0">
              <a:latin typeface="+mn-lt"/>
              <a:cs typeface="Tahoma" pitchFamily="34" charset="0"/>
            </a:endParaRPr>
          </a:p>
          <a:p>
            <a:pPr algn="r">
              <a:defRPr/>
            </a:pPr>
            <a:r>
              <a:rPr lang="en-GB" sz="1000" dirty="0">
                <a:latin typeface="+mn-lt"/>
                <a:cs typeface="Tahoma" pitchFamily="34" charset="0"/>
              </a:rPr>
              <a:t>(scale and quality of workforce, business catalyst, financial, infrastructure, risk environment, quality of life)</a:t>
            </a:r>
          </a:p>
          <a:p>
            <a:pPr algn="r">
              <a:defRPr/>
            </a:pPr>
            <a:r>
              <a:rPr lang="en-GB" sz="1000" dirty="0">
                <a:latin typeface="+mn-lt"/>
                <a:cs typeface="Tahoma" pitchFamily="34" charset="0"/>
              </a:rPr>
              <a:t>Three steps survey: business </a:t>
            </a:r>
            <a:r>
              <a:rPr lang="en-GB" sz="1000" dirty="0" err="1">
                <a:latin typeface="+mn-lt"/>
                <a:cs typeface="Tahoma" pitchFamily="34" charset="0"/>
              </a:rPr>
              <a:t>centers</a:t>
            </a:r>
            <a:r>
              <a:rPr lang="en-GB" sz="1000" dirty="0">
                <a:latin typeface="+mn-lt"/>
                <a:cs typeface="Tahoma" pitchFamily="34" charset="0"/>
              </a:rPr>
              <a:t> survey, government institutions, quantitative &amp; qualitative </a:t>
            </a:r>
            <a:r>
              <a:rPr lang="en-GB" sz="1000" dirty="0" err="1">
                <a:latin typeface="+mn-lt"/>
                <a:cs typeface="Tahoma" pitchFamily="34" charset="0"/>
              </a:rPr>
              <a:t>Tholons</a:t>
            </a:r>
            <a:r>
              <a:rPr lang="en-GB" sz="1000" dirty="0">
                <a:latin typeface="+mn-lt"/>
                <a:cs typeface="Tahoma" pitchFamily="34" charset="0"/>
              </a:rPr>
              <a:t> consultants analysis</a:t>
            </a:r>
            <a:endParaRPr lang="pl-PL" sz="1000" dirty="0">
              <a:latin typeface="+mn-lt"/>
            </a:endParaRPr>
          </a:p>
        </p:txBody>
      </p:sp>
      <p:sp>
        <p:nvSpPr>
          <p:cNvPr id="5" name="Strzałka w prawo 4"/>
          <p:cNvSpPr/>
          <p:nvPr/>
        </p:nvSpPr>
        <p:spPr>
          <a:xfrm>
            <a:off x="0" y="4149080"/>
            <a:ext cx="516016" cy="216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 name="Prostokąt 5"/>
          <p:cNvSpPr/>
          <p:nvPr/>
        </p:nvSpPr>
        <p:spPr>
          <a:xfrm>
            <a:off x="5652120" y="1491192"/>
            <a:ext cx="3096344" cy="1754326"/>
          </a:xfrm>
          <a:prstGeom prst="rect">
            <a:avLst/>
          </a:prstGeom>
          <a:noFill/>
        </p:spPr>
        <p:txBody>
          <a:bodyPr wrap="square">
            <a:spAutoFit/>
          </a:bodyPr>
          <a:lstStyle/>
          <a:p>
            <a:pPr algn="ctr" fontAlgn="auto">
              <a:spcBef>
                <a:spcPts val="0"/>
              </a:spcBef>
              <a:spcAft>
                <a:spcPts val="0"/>
              </a:spcAft>
              <a:defRPr/>
            </a:pP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Tholons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Top </a:t>
            </a:r>
            <a:endParaRPr lang="pl-PL"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fontAlgn="auto">
              <a:spcBef>
                <a:spcPts val="0"/>
              </a:spcBef>
              <a:spcAft>
                <a:spcPts val="0"/>
              </a:spcAft>
              <a:defRPr/>
            </a:pP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Outsourcing </a:t>
            </a:r>
            <a:endParaRPr lang="pl-PL"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fontAlgn="auto">
              <a:spcBef>
                <a:spcPts val="0"/>
              </a:spcBef>
              <a:spcAft>
                <a:spcPts val="0"/>
              </a:spcAft>
              <a:defRPr/>
            </a:pP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Cities </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2013</a:t>
            </a:r>
          </a:p>
        </p:txBody>
      </p:sp>
      <p:pic>
        <p:nvPicPr>
          <p:cNvPr id="7" name="Symbol zastępczy zawartości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Tree>
    <p:extLst>
      <p:ext uri="{BB962C8B-B14F-4D97-AF65-F5344CB8AC3E}">
        <p14:creationId xmlns:p14="http://schemas.microsoft.com/office/powerpoint/2010/main" val="71088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364163" y="1919288"/>
            <a:ext cx="882650" cy="411162"/>
          </a:xfrm>
          <a:prstGeom prst="rect">
            <a:avLst/>
          </a:prstGeom>
        </p:spPr>
        <p:txBody>
          <a:bodyPr/>
          <a:lstStyle/>
          <a:p>
            <a:pPr marL="342900" indent="-342900" eaLnBrk="0" hangingPunct="0">
              <a:spcBef>
                <a:spcPct val="20000"/>
              </a:spcBef>
              <a:spcAft>
                <a:spcPts val="1200"/>
              </a:spcAft>
              <a:defRPr/>
            </a:pPr>
            <a:r>
              <a:rPr lang="pl-PL" b="1" dirty="0">
                <a:latin typeface="+mn-lt"/>
              </a:rPr>
              <a:t>2012</a:t>
            </a:r>
          </a:p>
        </p:txBody>
      </p:sp>
      <p:pic>
        <p:nvPicPr>
          <p:cNvPr id="7" name="Picture 18"/>
          <p:cNvPicPr>
            <a:picLocks noChangeAspect="1" noChangeArrowheads="1"/>
          </p:cNvPicPr>
          <p:nvPr/>
        </p:nvPicPr>
        <p:blipFill>
          <a:blip r:embed="rId2" cstate="print"/>
          <a:srcRect/>
          <a:stretch>
            <a:fillRect/>
          </a:stretch>
        </p:blipFill>
        <p:spPr bwMode="auto">
          <a:xfrm>
            <a:off x="5378450" y="3457575"/>
            <a:ext cx="679450" cy="449263"/>
          </a:xfrm>
          <a:prstGeom prst="rect">
            <a:avLst/>
          </a:prstGeom>
          <a:noFill/>
          <a:ln w="9525">
            <a:noFill/>
            <a:miter lim="800000"/>
            <a:headEnd/>
            <a:tailEnd/>
          </a:ln>
        </p:spPr>
      </p:pic>
      <p:pic>
        <p:nvPicPr>
          <p:cNvPr id="8" name="Obraz 27" descr="genpact.bmp"/>
          <p:cNvPicPr>
            <a:picLocks noChangeAspect="1"/>
          </p:cNvPicPr>
          <p:nvPr/>
        </p:nvPicPr>
        <p:blipFill>
          <a:blip r:embed="rId3" cstate="print"/>
          <a:srcRect/>
          <a:stretch>
            <a:fillRect/>
          </a:stretch>
        </p:blipFill>
        <p:spPr bwMode="auto">
          <a:xfrm>
            <a:off x="5205413" y="2474913"/>
            <a:ext cx="1201737" cy="257175"/>
          </a:xfrm>
          <a:prstGeom prst="rect">
            <a:avLst/>
          </a:prstGeom>
          <a:noFill/>
          <a:ln w="9525">
            <a:noFill/>
            <a:miter lim="800000"/>
            <a:headEnd/>
            <a:tailEnd/>
          </a:ln>
        </p:spPr>
      </p:pic>
      <p:pic>
        <p:nvPicPr>
          <p:cNvPr id="9" name="Obraz 28" descr="premier farnell.bmp"/>
          <p:cNvPicPr>
            <a:picLocks noChangeAspect="1"/>
          </p:cNvPicPr>
          <p:nvPr/>
        </p:nvPicPr>
        <p:blipFill>
          <a:blip r:embed="rId4" cstate="print"/>
          <a:srcRect/>
          <a:stretch>
            <a:fillRect/>
          </a:stretch>
        </p:blipFill>
        <p:spPr bwMode="auto">
          <a:xfrm>
            <a:off x="1935163" y="4590437"/>
            <a:ext cx="1052512" cy="792163"/>
          </a:xfrm>
          <a:prstGeom prst="rect">
            <a:avLst/>
          </a:prstGeom>
          <a:noFill/>
          <a:ln w="9525">
            <a:noFill/>
            <a:miter lim="800000"/>
            <a:headEnd/>
            <a:tailEnd/>
          </a:ln>
        </p:spPr>
      </p:pic>
      <p:pic>
        <p:nvPicPr>
          <p:cNvPr id="10" name="Obraz 29" descr="herbalife.bmp"/>
          <p:cNvPicPr>
            <a:picLocks noChangeAspect="1"/>
          </p:cNvPicPr>
          <p:nvPr/>
        </p:nvPicPr>
        <p:blipFill>
          <a:blip r:embed="rId5" cstate="print"/>
          <a:srcRect/>
          <a:stretch>
            <a:fillRect/>
          </a:stretch>
        </p:blipFill>
        <p:spPr bwMode="auto">
          <a:xfrm>
            <a:off x="5049838" y="3000375"/>
            <a:ext cx="1511300" cy="284163"/>
          </a:xfrm>
          <a:prstGeom prst="rect">
            <a:avLst/>
          </a:prstGeom>
          <a:noFill/>
          <a:ln w="9525">
            <a:noFill/>
            <a:miter lim="800000"/>
            <a:headEnd/>
            <a:tailEnd/>
          </a:ln>
        </p:spPr>
      </p:pic>
      <p:pic>
        <p:nvPicPr>
          <p:cNvPr id="11" name="Obraz 30" descr="cisco.bmp"/>
          <p:cNvPicPr>
            <a:picLocks noChangeAspect="1"/>
          </p:cNvPicPr>
          <p:nvPr/>
        </p:nvPicPr>
        <p:blipFill>
          <a:blip r:embed="rId6" cstate="print"/>
          <a:srcRect/>
          <a:stretch>
            <a:fillRect/>
          </a:stretch>
        </p:blipFill>
        <p:spPr bwMode="auto">
          <a:xfrm>
            <a:off x="455613" y="3644900"/>
            <a:ext cx="1012825" cy="582613"/>
          </a:xfrm>
          <a:prstGeom prst="rect">
            <a:avLst/>
          </a:prstGeom>
          <a:noFill/>
          <a:ln w="9525">
            <a:noFill/>
            <a:miter lim="800000"/>
            <a:headEnd/>
            <a:tailEnd/>
          </a:ln>
        </p:spPr>
      </p:pic>
      <p:pic>
        <p:nvPicPr>
          <p:cNvPr id="12" name="Obraz 31" descr="perkin elmer.bmp"/>
          <p:cNvPicPr>
            <a:picLocks noChangeAspect="1"/>
          </p:cNvPicPr>
          <p:nvPr/>
        </p:nvPicPr>
        <p:blipFill>
          <a:blip r:embed="rId7" cstate="print"/>
          <a:srcRect/>
          <a:stretch>
            <a:fillRect/>
          </a:stretch>
        </p:blipFill>
        <p:spPr bwMode="auto">
          <a:xfrm>
            <a:off x="5378450" y="4005263"/>
            <a:ext cx="862013" cy="431800"/>
          </a:xfrm>
          <a:prstGeom prst="rect">
            <a:avLst/>
          </a:prstGeom>
          <a:noFill/>
          <a:ln w="9525">
            <a:noFill/>
            <a:miter lim="800000"/>
            <a:headEnd/>
            <a:tailEnd/>
          </a:ln>
        </p:spPr>
      </p:pic>
      <p:pic>
        <p:nvPicPr>
          <p:cNvPr id="13" name="Obraz 33" descr="heineken.bmp"/>
          <p:cNvPicPr>
            <a:picLocks noChangeAspect="1"/>
          </p:cNvPicPr>
          <p:nvPr/>
        </p:nvPicPr>
        <p:blipFill>
          <a:blip r:embed="rId8" cstate="print"/>
          <a:srcRect/>
          <a:stretch>
            <a:fillRect/>
          </a:stretch>
        </p:blipFill>
        <p:spPr bwMode="auto">
          <a:xfrm>
            <a:off x="5011738" y="4724400"/>
            <a:ext cx="1587500" cy="288925"/>
          </a:xfrm>
          <a:prstGeom prst="rect">
            <a:avLst/>
          </a:prstGeom>
          <a:noFill/>
          <a:ln w="9525">
            <a:noFill/>
            <a:miter lim="800000"/>
            <a:headEnd/>
            <a:tailEnd/>
          </a:ln>
        </p:spPr>
      </p:pic>
      <p:pic>
        <p:nvPicPr>
          <p:cNvPr id="14" name="Picture 25" descr="C:\Documents and Settings\jacek.adamczyk\Moje dokumenty\Moje obrazy\bigger_logo.png"/>
          <p:cNvPicPr>
            <a:picLocks noChangeAspect="1" noChangeArrowheads="1"/>
          </p:cNvPicPr>
          <p:nvPr/>
        </p:nvPicPr>
        <p:blipFill>
          <a:blip r:embed="rId9" cstate="print"/>
          <a:srcRect/>
          <a:stretch>
            <a:fillRect/>
          </a:stretch>
        </p:blipFill>
        <p:spPr bwMode="auto">
          <a:xfrm>
            <a:off x="7088981" y="5279436"/>
            <a:ext cx="1543050" cy="287338"/>
          </a:xfrm>
          <a:prstGeom prst="rect">
            <a:avLst/>
          </a:prstGeom>
          <a:noFill/>
          <a:ln w="9525">
            <a:noFill/>
            <a:miter lim="800000"/>
            <a:headEnd/>
            <a:tailEnd/>
          </a:ln>
        </p:spPr>
      </p:pic>
      <p:pic>
        <p:nvPicPr>
          <p:cNvPr id="15" name="Picture 17"/>
          <p:cNvPicPr>
            <a:picLocks noChangeAspect="1" noChangeArrowheads="1"/>
          </p:cNvPicPr>
          <p:nvPr/>
        </p:nvPicPr>
        <p:blipFill>
          <a:blip r:embed="rId10" cstate="print"/>
          <a:srcRect/>
          <a:stretch>
            <a:fillRect/>
          </a:stretch>
        </p:blipFill>
        <p:spPr bwMode="auto">
          <a:xfrm>
            <a:off x="6976915" y="3765480"/>
            <a:ext cx="1803400" cy="385762"/>
          </a:xfrm>
          <a:prstGeom prst="rect">
            <a:avLst/>
          </a:prstGeom>
          <a:noFill/>
          <a:ln w="9525">
            <a:noFill/>
            <a:miter lim="800000"/>
            <a:headEnd/>
            <a:tailEnd/>
          </a:ln>
        </p:spPr>
      </p:pic>
      <p:pic>
        <p:nvPicPr>
          <p:cNvPr id="16" name="Picture 21" descr="Powrót do strony głównej"/>
          <p:cNvPicPr>
            <a:picLocks noChangeAspect="1" noChangeArrowheads="1"/>
          </p:cNvPicPr>
          <p:nvPr/>
        </p:nvPicPr>
        <p:blipFill>
          <a:blip r:embed="rId11" cstate="print"/>
          <a:srcRect/>
          <a:stretch>
            <a:fillRect/>
          </a:stretch>
        </p:blipFill>
        <p:spPr bwMode="auto">
          <a:xfrm>
            <a:off x="7292976" y="4356858"/>
            <a:ext cx="1009650" cy="523875"/>
          </a:xfrm>
          <a:prstGeom prst="rect">
            <a:avLst/>
          </a:prstGeom>
          <a:noFill/>
          <a:ln w="9525">
            <a:noFill/>
            <a:miter lim="800000"/>
            <a:headEnd/>
            <a:tailEnd/>
          </a:ln>
        </p:spPr>
      </p:pic>
      <p:sp>
        <p:nvSpPr>
          <p:cNvPr id="17" name="Rectangle 3"/>
          <p:cNvSpPr txBox="1">
            <a:spLocks noChangeArrowheads="1"/>
          </p:cNvSpPr>
          <p:nvPr/>
        </p:nvSpPr>
        <p:spPr>
          <a:xfrm>
            <a:off x="7418388" y="1939922"/>
            <a:ext cx="884238" cy="409575"/>
          </a:xfrm>
          <a:prstGeom prst="rect">
            <a:avLst/>
          </a:prstGeom>
        </p:spPr>
        <p:txBody>
          <a:bodyPr/>
          <a:lstStyle/>
          <a:p>
            <a:pPr marL="342900" indent="-342900" eaLnBrk="0" hangingPunct="0">
              <a:spcBef>
                <a:spcPct val="20000"/>
              </a:spcBef>
              <a:spcAft>
                <a:spcPts val="1200"/>
              </a:spcAft>
              <a:defRPr/>
            </a:pPr>
            <a:r>
              <a:rPr lang="pl-PL" b="1" dirty="0">
                <a:latin typeface="+mn-lt"/>
              </a:rPr>
              <a:t>2013</a:t>
            </a:r>
          </a:p>
        </p:txBody>
      </p:sp>
      <p:sp>
        <p:nvSpPr>
          <p:cNvPr id="18" name="Rectangle 3"/>
          <p:cNvSpPr txBox="1">
            <a:spLocks noChangeArrowheads="1"/>
          </p:cNvSpPr>
          <p:nvPr/>
        </p:nvSpPr>
        <p:spPr>
          <a:xfrm>
            <a:off x="3689350" y="1938338"/>
            <a:ext cx="882650" cy="411162"/>
          </a:xfrm>
          <a:prstGeom prst="rect">
            <a:avLst/>
          </a:prstGeom>
        </p:spPr>
        <p:txBody>
          <a:bodyPr/>
          <a:lstStyle/>
          <a:p>
            <a:pPr marL="342900" indent="-342900" eaLnBrk="0" hangingPunct="0">
              <a:spcBef>
                <a:spcPct val="20000"/>
              </a:spcBef>
              <a:spcAft>
                <a:spcPts val="1200"/>
              </a:spcAft>
              <a:defRPr/>
            </a:pPr>
            <a:r>
              <a:rPr lang="pl-PL" b="1" dirty="0">
                <a:latin typeface="+mn-lt"/>
              </a:rPr>
              <a:t>2011</a:t>
            </a:r>
          </a:p>
        </p:txBody>
      </p:sp>
      <p:sp>
        <p:nvSpPr>
          <p:cNvPr id="19" name="Rectangle 3"/>
          <p:cNvSpPr txBox="1">
            <a:spLocks noChangeArrowheads="1"/>
          </p:cNvSpPr>
          <p:nvPr/>
        </p:nvSpPr>
        <p:spPr>
          <a:xfrm>
            <a:off x="2105025" y="1938338"/>
            <a:ext cx="882650" cy="411162"/>
          </a:xfrm>
          <a:prstGeom prst="rect">
            <a:avLst/>
          </a:prstGeom>
        </p:spPr>
        <p:txBody>
          <a:bodyPr/>
          <a:lstStyle/>
          <a:p>
            <a:pPr marL="342900" indent="-342900" eaLnBrk="0" hangingPunct="0">
              <a:spcBef>
                <a:spcPct val="20000"/>
              </a:spcBef>
              <a:spcAft>
                <a:spcPts val="1200"/>
              </a:spcAft>
              <a:defRPr/>
            </a:pPr>
            <a:r>
              <a:rPr lang="pl-PL" b="1" dirty="0">
                <a:latin typeface="+mn-lt"/>
              </a:rPr>
              <a:t>2010</a:t>
            </a:r>
          </a:p>
        </p:txBody>
      </p:sp>
      <p:sp>
        <p:nvSpPr>
          <p:cNvPr id="20" name="Rectangle 3"/>
          <p:cNvSpPr txBox="1">
            <a:spLocks noChangeArrowheads="1"/>
          </p:cNvSpPr>
          <p:nvPr/>
        </p:nvSpPr>
        <p:spPr>
          <a:xfrm>
            <a:off x="520700" y="1938338"/>
            <a:ext cx="882650" cy="411162"/>
          </a:xfrm>
          <a:prstGeom prst="rect">
            <a:avLst/>
          </a:prstGeom>
        </p:spPr>
        <p:txBody>
          <a:bodyPr/>
          <a:lstStyle/>
          <a:p>
            <a:pPr marL="342900" indent="-342900" eaLnBrk="0" hangingPunct="0">
              <a:spcBef>
                <a:spcPct val="20000"/>
              </a:spcBef>
              <a:spcAft>
                <a:spcPts val="1200"/>
              </a:spcAft>
              <a:defRPr/>
            </a:pPr>
            <a:r>
              <a:rPr lang="pl-PL" b="1" dirty="0">
                <a:latin typeface="+mn-lt"/>
              </a:rPr>
              <a:t>2009</a:t>
            </a:r>
          </a:p>
        </p:txBody>
      </p:sp>
      <p:pic>
        <p:nvPicPr>
          <p:cNvPr id="21" name="Picture 23" descr="C:\Documents and Settings\katarzyna.matoga\Pulpit\euroclear.jpg"/>
          <p:cNvPicPr>
            <a:picLocks noChangeAspect="1" noChangeArrowheads="1"/>
          </p:cNvPicPr>
          <p:nvPr/>
        </p:nvPicPr>
        <p:blipFill>
          <a:blip r:embed="rId12" cstate="print"/>
          <a:srcRect/>
          <a:stretch>
            <a:fillRect/>
          </a:stretch>
        </p:blipFill>
        <p:spPr bwMode="auto">
          <a:xfrm>
            <a:off x="1509713" y="2619375"/>
            <a:ext cx="1874837" cy="938213"/>
          </a:xfrm>
          <a:prstGeom prst="rect">
            <a:avLst/>
          </a:prstGeom>
          <a:noFill/>
          <a:ln w="9525">
            <a:noFill/>
            <a:miter lim="800000"/>
            <a:headEnd/>
            <a:tailEnd/>
          </a:ln>
        </p:spPr>
      </p:pic>
      <p:pic>
        <p:nvPicPr>
          <p:cNvPr id="22" name="Obraz 26" descr="rolls royce.bmp"/>
          <p:cNvPicPr>
            <a:picLocks noChangeAspect="1"/>
          </p:cNvPicPr>
          <p:nvPr/>
        </p:nvPicPr>
        <p:blipFill>
          <a:blip r:embed="rId13" cstate="print"/>
          <a:srcRect/>
          <a:stretch>
            <a:fillRect/>
          </a:stretch>
        </p:blipFill>
        <p:spPr bwMode="auto">
          <a:xfrm>
            <a:off x="3404835" y="2501129"/>
            <a:ext cx="1254125" cy="311150"/>
          </a:xfrm>
          <a:prstGeom prst="rect">
            <a:avLst/>
          </a:prstGeom>
          <a:noFill/>
          <a:ln w="9525">
            <a:noFill/>
            <a:miter lim="800000"/>
            <a:headEnd/>
            <a:tailEnd/>
          </a:ln>
        </p:spPr>
      </p:pic>
      <p:pic>
        <p:nvPicPr>
          <p:cNvPr id="23" name="Obraz 21" descr="capita.bmp"/>
          <p:cNvPicPr>
            <a:picLocks noChangeAspect="1"/>
          </p:cNvPicPr>
          <p:nvPr/>
        </p:nvPicPr>
        <p:blipFill>
          <a:blip r:embed="rId14" cstate="print"/>
          <a:srcRect/>
          <a:stretch>
            <a:fillRect/>
          </a:stretch>
        </p:blipFill>
        <p:spPr bwMode="auto">
          <a:xfrm>
            <a:off x="3427798" y="4481512"/>
            <a:ext cx="1317625" cy="288925"/>
          </a:xfrm>
          <a:prstGeom prst="rect">
            <a:avLst/>
          </a:prstGeom>
          <a:noFill/>
          <a:ln w="9525">
            <a:noFill/>
            <a:miter lim="800000"/>
            <a:headEnd/>
            <a:tailEnd/>
          </a:ln>
        </p:spPr>
      </p:pic>
      <p:pic>
        <p:nvPicPr>
          <p:cNvPr id="24" name="Obraz 19" descr="luxoft.bmp"/>
          <p:cNvPicPr>
            <a:picLocks noChangeAspect="1"/>
          </p:cNvPicPr>
          <p:nvPr/>
        </p:nvPicPr>
        <p:blipFill>
          <a:blip r:embed="rId15" cstate="print"/>
          <a:srcRect/>
          <a:stretch>
            <a:fillRect/>
          </a:stretch>
        </p:blipFill>
        <p:spPr bwMode="auto">
          <a:xfrm>
            <a:off x="3384550" y="3111319"/>
            <a:ext cx="1322388" cy="492125"/>
          </a:xfrm>
          <a:prstGeom prst="rect">
            <a:avLst/>
          </a:prstGeom>
          <a:noFill/>
          <a:ln w="9525">
            <a:noFill/>
            <a:miter lim="800000"/>
            <a:headEnd/>
            <a:tailEnd/>
          </a:ln>
        </p:spPr>
      </p:pic>
      <p:pic>
        <p:nvPicPr>
          <p:cNvPr id="25" name="Obraz 23" descr="state street.bmp"/>
          <p:cNvPicPr>
            <a:picLocks noChangeAspect="1"/>
          </p:cNvPicPr>
          <p:nvPr/>
        </p:nvPicPr>
        <p:blipFill>
          <a:blip r:embed="rId16" cstate="print"/>
          <a:srcRect/>
          <a:stretch>
            <a:fillRect/>
          </a:stretch>
        </p:blipFill>
        <p:spPr bwMode="auto">
          <a:xfrm>
            <a:off x="3452619" y="3824287"/>
            <a:ext cx="1314450" cy="355600"/>
          </a:xfrm>
          <a:prstGeom prst="rect">
            <a:avLst/>
          </a:prstGeom>
          <a:noFill/>
          <a:ln w="9525">
            <a:noFill/>
            <a:miter lim="800000"/>
            <a:headEnd/>
            <a:tailEnd/>
          </a:ln>
        </p:spPr>
      </p:pic>
      <p:pic>
        <p:nvPicPr>
          <p:cNvPr id="26" name="Picture 30" descr="E:\logo\tesco_logo.jpeg"/>
          <p:cNvPicPr>
            <a:picLocks noChangeAspect="1" noChangeArrowheads="1"/>
          </p:cNvPicPr>
          <p:nvPr/>
        </p:nvPicPr>
        <p:blipFill>
          <a:blip r:embed="rId17" cstate="print"/>
          <a:srcRect/>
          <a:stretch>
            <a:fillRect/>
          </a:stretch>
        </p:blipFill>
        <p:spPr bwMode="auto">
          <a:xfrm>
            <a:off x="323850" y="2878138"/>
            <a:ext cx="1143000" cy="376237"/>
          </a:xfrm>
          <a:prstGeom prst="rect">
            <a:avLst/>
          </a:prstGeom>
          <a:noFill/>
          <a:ln w="9525">
            <a:noFill/>
            <a:miter lim="800000"/>
            <a:headEnd/>
            <a:tailEnd/>
          </a:ln>
        </p:spPr>
      </p:pic>
      <p:pic>
        <p:nvPicPr>
          <p:cNvPr id="27" name="Picture 35"/>
          <p:cNvPicPr>
            <a:picLocks noChangeAspect="1" noChangeArrowheads="1"/>
          </p:cNvPicPr>
          <p:nvPr/>
        </p:nvPicPr>
        <p:blipFill>
          <a:blip r:embed="rId18" cstate="print"/>
          <a:srcRect/>
          <a:stretch>
            <a:fillRect/>
          </a:stretch>
        </p:blipFill>
        <p:spPr bwMode="auto">
          <a:xfrm>
            <a:off x="7142015" y="3145699"/>
            <a:ext cx="1473200" cy="360363"/>
          </a:xfrm>
          <a:prstGeom prst="rect">
            <a:avLst/>
          </a:prstGeom>
          <a:noFill/>
          <a:ln w="9525">
            <a:noFill/>
            <a:miter lim="800000"/>
            <a:headEnd/>
            <a:tailEnd/>
          </a:ln>
          <a:effectLst/>
        </p:spPr>
      </p:pic>
      <p:pic>
        <p:nvPicPr>
          <p:cNvPr id="28" name="Picture 36"/>
          <p:cNvPicPr>
            <a:picLocks noChangeAspect="1" noChangeArrowheads="1"/>
          </p:cNvPicPr>
          <p:nvPr/>
        </p:nvPicPr>
        <p:blipFill>
          <a:blip r:embed="rId19" cstate="print"/>
          <a:srcRect/>
          <a:stretch>
            <a:fillRect/>
          </a:stretch>
        </p:blipFill>
        <p:spPr bwMode="auto">
          <a:xfrm>
            <a:off x="7160419" y="2417921"/>
            <a:ext cx="1400175" cy="600075"/>
          </a:xfrm>
          <a:prstGeom prst="rect">
            <a:avLst/>
          </a:prstGeom>
          <a:noFill/>
          <a:ln w="9525">
            <a:noFill/>
            <a:miter lim="800000"/>
            <a:headEnd/>
            <a:tailEnd/>
          </a:ln>
          <a:effectLst/>
        </p:spPr>
      </p:pic>
      <p:pic>
        <p:nvPicPr>
          <p:cNvPr id="29" name="Picture 37"/>
          <p:cNvPicPr>
            <a:picLocks noChangeAspect="1" noChangeArrowheads="1"/>
          </p:cNvPicPr>
          <p:nvPr/>
        </p:nvPicPr>
        <p:blipFill>
          <a:blip r:embed="rId20" cstate="print"/>
          <a:srcRect/>
          <a:stretch>
            <a:fillRect/>
          </a:stretch>
        </p:blipFill>
        <p:spPr bwMode="auto">
          <a:xfrm>
            <a:off x="395288" y="4727575"/>
            <a:ext cx="1206500" cy="401638"/>
          </a:xfrm>
          <a:prstGeom prst="rect">
            <a:avLst/>
          </a:prstGeom>
          <a:noFill/>
          <a:ln w="9525">
            <a:noFill/>
            <a:miter lim="800000"/>
            <a:headEnd/>
            <a:tailEnd/>
          </a:ln>
          <a:effectLst/>
        </p:spPr>
      </p:pic>
      <p:pic>
        <p:nvPicPr>
          <p:cNvPr id="30" name="Picture 38"/>
          <p:cNvPicPr>
            <a:picLocks noChangeAspect="1" noChangeArrowheads="1"/>
          </p:cNvPicPr>
          <p:nvPr/>
        </p:nvPicPr>
        <p:blipFill>
          <a:blip r:embed="rId21" cstate="print"/>
          <a:srcRect/>
          <a:stretch>
            <a:fillRect/>
          </a:stretch>
        </p:blipFill>
        <p:spPr bwMode="auto">
          <a:xfrm>
            <a:off x="1908175" y="3914775"/>
            <a:ext cx="1084263" cy="211138"/>
          </a:xfrm>
          <a:prstGeom prst="rect">
            <a:avLst/>
          </a:prstGeom>
          <a:noFill/>
          <a:ln w="9525">
            <a:noFill/>
            <a:miter lim="800000"/>
            <a:headEnd/>
            <a:tailEnd/>
          </a:ln>
          <a:effectLst/>
        </p:spPr>
      </p:pic>
      <p:pic>
        <p:nvPicPr>
          <p:cNvPr id="31" name="Picture 39"/>
          <p:cNvPicPr>
            <a:picLocks noChangeAspect="1" noChangeArrowheads="1"/>
          </p:cNvPicPr>
          <p:nvPr/>
        </p:nvPicPr>
        <p:blipFill>
          <a:blip r:embed="rId22" cstate="print"/>
          <a:srcRect/>
          <a:stretch>
            <a:fillRect/>
          </a:stretch>
        </p:blipFill>
        <p:spPr bwMode="auto">
          <a:xfrm>
            <a:off x="2949575" y="5032375"/>
            <a:ext cx="2117725" cy="412750"/>
          </a:xfrm>
          <a:prstGeom prst="rect">
            <a:avLst/>
          </a:prstGeom>
          <a:noFill/>
          <a:ln w="9525">
            <a:noFill/>
            <a:miter lim="800000"/>
            <a:headEnd/>
            <a:tailEnd/>
          </a:ln>
          <a:effectLst/>
        </p:spPr>
      </p:pic>
      <p:pic>
        <p:nvPicPr>
          <p:cNvPr id="32" name="Picture 40"/>
          <p:cNvPicPr>
            <a:picLocks noChangeAspect="1" noChangeArrowheads="1"/>
          </p:cNvPicPr>
          <p:nvPr/>
        </p:nvPicPr>
        <p:blipFill>
          <a:blip r:embed="rId23" cstate="print"/>
          <a:srcRect/>
          <a:stretch>
            <a:fillRect/>
          </a:stretch>
        </p:blipFill>
        <p:spPr bwMode="auto">
          <a:xfrm>
            <a:off x="5360807" y="5191125"/>
            <a:ext cx="1185863" cy="508000"/>
          </a:xfrm>
          <a:prstGeom prst="rect">
            <a:avLst/>
          </a:prstGeom>
          <a:noFill/>
          <a:ln w="9525">
            <a:noFill/>
            <a:miter lim="800000"/>
            <a:headEnd/>
            <a:tailEnd/>
          </a:ln>
          <a:effectLst/>
        </p:spPr>
      </p:pic>
      <p:sp>
        <p:nvSpPr>
          <p:cNvPr id="33" name="Prostokąt 32"/>
          <p:cNvSpPr/>
          <p:nvPr/>
        </p:nvSpPr>
        <p:spPr>
          <a:xfrm>
            <a:off x="198998" y="1202244"/>
            <a:ext cx="8879354"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Main investors in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Małopolska</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in recent </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years</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4" name="Symbol zastępczy zawartości 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9" name="Prostokąt 8"/>
          <p:cNvSpPr/>
          <p:nvPr/>
        </p:nvSpPr>
        <p:spPr>
          <a:xfrm>
            <a:off x="300116" y="1208191"/>
            <a:ext cx="195277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History</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Picture 2" descr="C:\Users\IPH Kraków\Desktop\12435.jpg"/>
          <p:cNvPicPr>
            <a:picLocks noChangeAspect="1" noChangeArrowheads="1"/>
          </p:cNvPicPr>
          <p:nvPr/>
        </p:nvPicPr>
        <p:blipFill>
          <a:blip r:embed="rId3" cstate="print"/>
          <a:srcRect/>
          <a:stretch>
            <a:fillRect/>
          </a:stretch>
        </p:blipFill>
        <p:spPr bwMode="auto">
          <a:xfrm>
            <a:off x="4331028" y="3798887"/>
            <a:ext cx="4824412" cy="3059113"/>
          </a:xfrm>
          <a:prstGeom prst="rect">
            <a:avLst/>
          </a:prstGeom>
          <a:noFill/>
          <a:ln w="9525">
            <a:noFill/>
            <a:miter lim="800000"/>
            <a:headEnd/>
            <a:tailEnd/>
          </a:ln>
        </p:spPr>
      </p:pic>
      <p:sp>
        <p:nvSpPr>
          <p:cNvPr id="8" name="pole tekstowe 7"/>
          <p:cNvSpPr txBox="1"/>
          <p:nvPr/>
        </p:nvSpPr>
        <p:spPr>
          <a:xfrm>
            <a:off x="300115" y="1998712"/>
            <a:ext cx="8543769" cy="1938992"/>
          </a:xfrm>
          <a:prstGeom prst="rect">
            <a:avLst/>
          </a:prstGeom>
          <a:noFill/>
        </p:spPr>
        <p:txBody>
          <a:bodyPr wrap="square" rtlCol="0" anchor="ctr">
            <a:spAutoFit/>
          </a:bodyPr>
          <a:lstStyle/>
          <a:p>
            <a:pPr marL="342900" indent="-342900">
              <a:buFont typeface="Wingdings" panose="05000000000000000000" pitchFamily="2" charset="2"/>
              <a:buChar char="ü"/>
            </a:pPr>
            <a:r>
              <a:rPr lang="en-US" sz="2000" dirty="0" smtClean="0"/>
              <a:t> </a:t>
            </a:r>
            <a:r>
              <a:rPr lang="pl-PL" sz="2000" dirty="0" smtClean="0"/>
              <a:t> </a:t>
            </a:r>
            <a:r>
              <a:rPr lang="en-US" sz="2000" dirty="0" smtClean="0"/>
              <a:t>14 November 1850  – establishing of Chamber of Commerce and Industry in Cracow</a:t>
            </a:r>
          </a:p>
          <a:p>
            <a:pPr marL="342900" indent="-342900">
              <a:buFont typeface="Wingdings" panose="05000000000000000000" pitchFamily="2" charset="2"/>
              <a:buChar char="ü"/>
            </a:pPr>
            <a:endParaRPr lang="en-US" sz="2000" dirty="0" smtClean="0"/>
          </a:p>
          <a:p>
            <a:pPr marL="342900" indent="-342900">
              <a:buFont typeface="Wingdings" panose="05000000000000000000" pitchFamily="2" charset="2"/>
              <a:buChar char="ü"/>
            </a:pPr>
            <a:r>
              <a:rPr lang="en-US" sz="2000" dirty="0" smtClean="0"/>
              <a:t>  Dissolved in 1950 by communist authorities </a:t>
            </a:r>
          </a:p>
          <a:p>
            <a:pPr marL="342900" indent="-342900">
              <a:buFont typeface="Wingdings" panose="05000000000000000000" pitchFamily="2" charset="2"/>
              <a:buChar char="ü"/>
            </a:pPr>
            <a:endParaRPr lang="en-US" sz="2000" dirty="0" smtClean="0"/>
          </a:p>
          <a:p>
            <a:pPr marL="342900" indent="-342900">
              <a:buFont typeface="Wingdings" panose="05000000000000000000" pitchFamily="2" charset="2"/>
              <a:buChar char="ü"/>
            </a:pPr>
            <a:r>
              <a:rPr lang="en-US" sz="2000" dirty="0" smtClean="0"/>
              <a:t>  6 February 1992 – reactivation of the CCI</a:t>
            </a:r>
            <a:endParaRPr lang="en-US" sz="2000" dirty="0"/>
          </a:p>
        </p:txBody>
      </p:sp>
    </p:spTree>
    <p:extLst>
      <p:ext uri="{BB962C8B-B14F-4D97-AF65-F5344CB8AC3E}">
        <p14:creationId xmlns:p14="http://schemas.microsoft.com/office/powerpoint/2010/main" val="55948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492500" y="3681413"/>
            <a:ext cx="1182688" cy="985837"/>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7821613" y="3860800"/>
            <a:ext cx="927100" cy="927100"/>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6605588" y="4084638"/>
            <a:ext cx="919162" cy="471487"/>
          </a:xfrm>
          <a:prstGeom prst="rect">
            <a:avLst/>
          </a:prstGeom>
          <a:noFill/>
          <a:ln w="9525">
            <a:noFill/>
            <a:miter lim="800000"/>
            <a:headEnd/>
            <a:tailEnd/>
          </a:ln>
          <a:effectLst/>
        </p:spPr>
      </p:pic>
      <p:pic>
        <p:nvPicPr>
          <p:cNvPr id="6" name="Picture 5"/>
          <p:cNvPicPr>
            <a:picLocks noChangeAspect="1" noChangeArrowheads="1"/>
          </p:cNvPicPr>
          <p:nvPr/>
        </p:nvPicPr>
        <p:blipFill>
          <a:blip r:embed="rId5" cstate="print"/>
          <a:srcRect/>
          <a:stretch>
            <a:fillRect/>
          </a:stretch>
        </p:blipFill>
        <p:spPr bwMode="auto">
          <a:xfrm>
            <a:off x="3341688" y="2924175"/>
            <a:ext cx="1806575" cy="419100"/>
          </a:xfrm>
          <a:prstGeom prst="rect">
            <a:avLst/>
          </a:prstGeom>
          <a:noFill/>
          <a:ln w="9525">
            <a:noFill/>
            <a:miter lim="800000"/>
            <a:headEnd/>
            <a:tailEnd/>
          </a:ln>
          <a:effectLst/>
        </p:spPr>
      </p:pic>
      <p:pic>
        <p:nvPicPr>
          <p:cNvPr id="7" name="Picture 6"/>
          <p:cNvPicPr>
            <a:picLocks noChangeAspect="1" noChangeArrowheads="1"/>
          </p:cNvPicPr>
          <p:nvPr/>
        </p:nvPicPr>
        <p:blipFill>
          <a:blip r:embed="rId6" cstate="print"/>
          <a:srcRect/>
          <a:stretch>
            <a:fillRect/>
          </a:stretch>
        </p:blipFill>
        <p:spPr bwMode="auto">
          <a:xfrm>
            <a:off x="5564188" y="2781300"/>
            <a:ext cx="1106487" cy="815975"/>
          </a:xfrm>
          <a:prstGeom prst="rect">
            <a:avLst/>
          </a:prstGeom>
          <a:noFill/>
          <a:ln w="9525">
            <a:noFill/>
            <a:miter lim="800000"/>
            <a:headEnd/>
            <a:tailEnd/>
          </a:ln>
          <a:effectLst/>
        </p:spPr>
      </p:pic>
      <p:pic>
        <p:nvPicPr>
          <p:cNvPr id="8" name="Picture 7"/>
          <p:cNvPicPr>
            <a:picLocks noChangeAspect="1" noChangeArrowheads="1"/>
          </p:cNvPicPr>
          <p:nvPr/>
        </p:nvPicPr>
        <p:blipFill>
          <a:blip r:embed="rId7" cstate="print"/>
          <a:srcRect/>
          <a:stretch>
            <a:fillRect/>
          </a:stretch>
        </p:blipFill>
        <p:spPr bwMode="auto">
          <a:xfrm>
            <a:off x="7299325" y="2873375"/>
            <a:ext cx="1393825" cy="723900"/>
          </a:xfrm>
          <a:prstGeom prst="rect">
            <a:avLst/>
          </a:prstGeom>
          <a:noFill/>
          <a:ln w="9525">
            <a:noFill/>
            <a:miter lim="800000"/>
            <a:headEnd/>
            <a:tailEnd/>
          </a:ln>
          <a:effectLst/>
        </p:spPr>
      </p:pic>
      <p:pic>
        <p:nvPicPr>
          <p:cNvPr id="10" name="Picture 9"/>
          <p:cNvPicPr>
            <a:picLocks noChangeAspect="1" noChangeArrowheads="1"/>
          </p:cNvPicPr>
          <p:nvPr/>
        </p:nvPicPr>
        <p:blipFill>
          <a:blip r:embed="rId8" cstate="print"/>
          <a:srcRect/>
          <a:stretch>
            <a:fillRect/>
          </a:stretch>
        </p:blipFill>
        <p:spPr bwMode="auto">
          <a:xfrm>
            <a:off x="3492500" y="1878013"/>
            <a:ext cx="1439863" cy="484187"/>
          </a:xfrm>
          <a:prstGeom prst="rect">
            <a:avLst/>
          </a:prstGeom>
          <a:noFill/>
          <a:ln w="9525">
            <a:noFill/>
            <a:miter lim="800000"/>
            <a:headEnd/>
            <a:tailEnd/>
          </a:ln>
          <a:effectLst/>
        </p:spPr>
      </p:pic>
      <p:sp>
        <p:nvSpPr>
          <p:cNvPr id="11" name="pole tekstowe 2"/>
          <p:cNvSpPr txBox="1">
            <a:spLocks noChangeArrowheads="1"/>
          </p:cNvSpPr>
          <p:nvPr/>
        </p:nvSpPr>
        <p:spPr bwMode="auto">
          <a:xfrm>
            <a:off x="296863" y="908050"/>
            <a:ext cx="2946400" cy="5909310"/>
          </a:xfrm>
          <a:prstGeom prst="rect">
            <a:avLst/>
          </a:prstGeom>
          <a:noFill/>
          <a:ln w="9525">
            <a:noFill/>
            <a:miter lim="800000"/>
            <a:headEnd/>
            <a:tailEnd/>
          </a:ln>
        </p:spPr>
        <p:txBody>
          <a:bodyPr>
            <a:spAutoFit/>
          </a:bodyPr>
          <a:lstStyle/>
          <a:p>
            <a:endParaRPr lang="pl-PL" dirty="0" smtClean="0"/>
          </a:p>
          <a:p>
            <a:r>
              <a:rPr lang="en-US" dirty="0" smtClean="0"/>
              <a:t>IT</a:t>
            </a:r>
            <a:r>
              <a:rPr lang="pl-PL" dirty="0" smtClean="0"/>
              <a:t> </a:t>
            </a:r>
            <a:r>
              <a:rPr lang="en-US" dirty="0"/>
              <a:t>/ </a:t>
            </a:r>
            <a:r>
              <a:rPr lang="pl-PL" dirty="0"/>
              <a:t>ITC</a:t>
            </a:r>
          </a:p>
          <a:p>
            <a:endParaRPr lang="en-US" dirty="0"/>
          </a:p>
          <a:p>
            <a:endParaRPr lang="pl-PL" dirty="0"/>
          </a:p>
          <a:p>
            <a:r>
              <a:rPr lang="pl-PL" dirty="0" err="1" smtClean="0"/>
              <a:t>Chemistry</a:t>
            </a:r>
            <a:endParaRPr lang="en-US" dirty="0"/>
          </a:p>
          <a:p>
            <a:endParaRPr lang="en-US" dirty="0"/>
          </a:p>
          <a:p>
            <a:endParaRPr lang="en-US" dirty="0"/>
          </a:p>
          <a:p>
            <a:endParaRPr lang="pl-PL" dirty="0"/>
          </a:p>
          <a:p>
            <a:r>
              <a:rPr lang="pl-PL" dirty="0"/>
              <a:t>Construction materials </a:t>
            </a:r>
          </a:p>
          <a:p>
            <a:endParaRPr lang="en-US" dirty="0"/>
          </a:p>
          <a:p>
            <a:endParaRPr lang="en-US" dirty="0"/>
          </a:p>
          <a:p>
            <a:r>
              <a:rPr lang="pl-PL" dirty="0" smtClean="0"/>
              <a:t>Food </a:t>
            </a:r>
            <a:r>
              <a:rPr lang="pl-PL" dirty="0" err="1"/>
              <a:t>processing</a:t>
            </a:r>
            <a:r>
              <a:rPr lang="pl-PL" dirty="0"/>
              <a:t>, food and </a:t>
            </a:r>
            <a:r>
              <a:rPr lang="pl-PL" dirty="0" err="1"/>
              <a:t>beverage</a:t>
            </a:r>
            <a:r>
              <a:rPr lang="pl-PL" dirty="0"/>
              <a:t> </a:t>
            </a:r>
            <a:r>
              <a:rPr lang="pl-PL" dirty="0" err="1"/>
              <a:t>packaging</a:t>
            </a:r>
            <a:endParaRPr lang="en-US" dirty="0"/>
          </a:p>
          <a:p>
            <a:endParaRPr lang="en-US" dirty="0"/>
          </a:p>
          <a:p>
            <a:endParaRPr lang="en-US" dirty="0"/>
          </a:p>
          <a:p>
            <a:r>
              <a:rPr lang="pl-PL" dirty="0" err="1"/>
              <a:t>Biotechnology</a:t>
            </a:r>
            <a:endParaRPr lang="pl-PL" dirty="0"/>
          </a:p>
          <a:p>
            <a:endParaRPr lang="pl-PL" dirty="0"/>
          </a:p>
          <a:p>
            <a:r>
              <a:rPr lang="pl-PL" dirty="0" err="1" smtClean="0"/>
              <a:t>Rail</a:t>
            </a:r>
            <a:r>
              <a:rPr lang="pl-PL" dirty="0"/>
              <a:t>,  </a:t>
            </a:r>
            <a:r>
              <a:rPr lang="pl-PL" dirty="0" err="1"/>
              <a:t>automotive</a:t>
            </a:r>
            <a:r>
              <a:rPr lang="pl-PL" dirty="0"/>
              <a:t> </a:t>
            </a:r>
            <a:r>
              <a:rPr lang="pl-PL" dirty="0" err="1"/>
              <a:t>industries</a:t>
            </a:r>
            <a:endParaRPr lang="en-US" dirty="0"/>
          </a:p>
          <a:p>
            <a:endParaRPr lang="pl-PL" dirty="0"/>
          </a:p>
          <a:p>
            <a:endParaRPr lang="pl-PL" dirty="0" smtClean="0"/>
          </a:p>
          <a:p>
            <a:r>
              <a:rPr lang="pl-PL" dirty="0" err="1" smtClean="0"/>
              <a:t>others</a:t>
            </a:r>
            <a:endParaRPr lang="en-US" dirty="0"/>
          </a:p>
        </p:txBody>
      </p:sp>
      <p:pic>
        <p:nvPicPr>
          <p:cNvPr id="14" name="Picture 14"/>
          <p:cNvPicPr>
            <a:picLocks noChangeAspect="1" noChangeArrowheads="1"/>
          </p:cNvPicPr>
          <p:nvPr/>
        </p:nvPicPr>
        <p:blipFill>
          <a:blip r:embed="rId9" cstate="print"/>
          <a:srcRect/>
          <a:stretch>
            <a:fillRect/>
          </a:stretch>
        </p:blipFill>
        <p:spPr bwMode="auto">
          <a:xfrm>
            <a:off x="3311525" y="1052513"/>
            <a:ext cx="1776413" cy="669925"/>
          </a:xfrm>
          <a:prstGeom prst="rect">
            <a:avLst/>
          </a:prstGeom>
          <a:noFill/>
          <a:ln w="9525">
            <a:noFill/>
            <a:miter lim="800000"/>
            <a:headEnd/>
            <a:tailEnd/>
          </a:ln>
          <a:effectLst/>
        </p:spPr>
      </p:pic>
      <p:pic>
        <p:nvPicPr>
          <p:cNvPr id="18" name="Picture 18"/>
          <p:cNvPicPr>
            <a:picLocks noChangeAspect="1" noChangeArrowheads="1"/>
          </p:cNvPicPr>
          <p:nvPr/>
        </p:nvPicPr>
        <p:blipFill>
          <a:blip r:embed="rId10" cstate="print"/>
          <a:srcRect/>
          <a:stretch>
            <a:fillRect/>
          </a:stretch>
        </p:blipFill>
        <p:spPr bwMode="auto">
          <a:xfrm>
            <a:off x="3492500" y="4922838"/>
            <a:ext cx="1441450" cy="777875"/>
          </a:xfrm>
          <a:prstGeom prst="rect">
            <a:avLst/>
          </a:prstGeom>
          <a:noFill/>
          <a:ln w="9525">
            <a:noFill/>
            <a:miter lim="800000"/>
            <a:headEnd/>
            <a:tailEnd/>
          </a:ln>
          <a:effectLst/>
        </p:spPr>
      </p:pic>
      <p:pic>
        <p:nvPicPr>
          <p:cNvPr id="19" name="Picture 19"/>
          <p:cNvPicPr>
            <a:picLocks noChangeAspect="1" noChangeArrowheads="1"/>
          </p:cNvPicPr>
          <p:nvPr/>
        </p:nvPicPr>
        <p:blipFill>
          <a:blip r:embed="rId11" cstate="print"/>
          <a:srcRect/>
          <a:stretch>
            <a:fillRect/>
          </a:stretch>
        </p:blipFill>
        <p:spPr bwMode="auto">
          <a:xfrm>
            <a:off x="5364163" y="5005388"/>
            <a:ext cx="1306512" cy="431800"/>
          </a:xfrm>
          <a:prstGeom prst="rect">
            <a:avLst/>
          </a:prstGeom>
          <a:noFill/>
          <a:ln w="9525">
            <a:noFill/>
            <a:miter lim="800000"/>
            <a:headEnd/>
            <a:tailEnd/>
          </a:ln>
          <a:effectLst/>
        </p:spPr>
      </p:pic>
      <p:sp>
        <p:nvSpPr>
          <p:cNvPr id="21" name="Prostokąt 20"/>
          <p:cNvSpPr/>
          <p:nvPr/>
        </p:nvSpPr>
        <p:spPr>
          <a:xfrm>
            <a:off x="3419475" y="6227763"/>
            <a:ext cx="5689600" cy="331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6640" name="AutoShape 2" descr="data:image/jpeg;base64,/9j/4AAQSkZJRgABAQAAAQABAAD/2wCEAAkGBxQQERAODxQVFRIVEBUWFxAWEBAVFhUUFxgWFhoXFBcaICkkGB4lGxQYIjIhJTUuLy4wFx8zODMsNyouLisBCgoKDg0OGxAQGjckICQ0LC80NzQyLCwvNCwsLCwuLCwsLDQsLCwsNywsLCwsLCwsLCwsLCwsLCwsLCwsLCwsLP/AABEIAL8BCAMBIgACEQEDEQH/xAAcAAEAAgIDAQAAAAAAAAAAAAAABgcEBQIDCAH/xABPEAABAwICBgIKDgcHBQEAAAABAAIDBBEFEgYHEyExQVFhFBcjMlJxgZGT0iIzNUJTVHN0lKGxssHTFWJkcqSz4jQ2gpKitMIkQ8PR8Bb/xAAZAQEAAwEBAAAAAAAAAAAAAAAAAgMEAQX/xAAsEQACAgEDBAECBQUAAAAAAAAAAQIDERITIQQxQVFSIkIUIzM0cTJhgbHw/9oADAMBAAIRAxEAPwC8UREAREQBERAEREAREQBERAEREAREQBERAEREAREQBERAEREAREQBERAEREAREQBERAEREAREQBERAEREAREQBERAEREAREQBERAEREAREQBERAEREAREQBERAEREAREQBERAEREAREQBERAEREAXF4Ntxsem11yRAaeuo6xw7jVRMP61GX/+UKM4lBj0dzDNSTDwREY3HxBxt9anyKSnjwRcc+Skq3WTi1E8R1lPE034Pgkbm/deH5XeMXWzwvXS0kCrpi0eHFIHf6HW+0q0a+hjnjdDOxskbuLHNBB8h+1UnrE1auow6roQ59ON74t7nwjpB4uZ18RzuLkaa3VPiSwzPNWQ5TyXBgGkdNXM2lLK19u+bvD2/vMO8LMlr4mPbE+RjXu71hkYHO8TSbleVMOr5KeRs9O90cjeD2mx8XWOo7iu+go5cQqmQgufNPKAXuJcbni9xPGzQT4mqT6RJ9+CK6rPGOT1ai4QR5GtYL2a0C5NzuFt5XNYjYEREAREQBERAEREAREQBERAEREAREQBERAEREAREQBERAEREARFhYri0NKwy1MrImdLnAX6mji49QTuMmaoRrK02ZQQvgicHVcjCGsG/ZhwttH9HUOZ6rqLaS61pJ3GlwiN5cd22MZdIeuKIXt43eYLT4Fqsrat+2rXbBrnZnOedpO+/E5b7ielxv1LTCpR+qzgzztb4hyQCipHzPZDCxz5HGzWNFyT1f8Avkr91baCDDmGeezqt7bEje2JvHIw8z0nqtw473RjROmw5mWmZ7IizpnWdI/953IdQsOpb1Luoc+F2FVGnl9wiIsxoCIiAIiIAiIgCIiAIiIAiIgCIiAIiIAiIgCKGaTayqOie6G7ppWmzo4gCGnoc8kAHqFyOhRSTXdv9jRXHSavKfMIirY0zl2RW7oLhst5FT3bvPxEfTT+Stjo9rbNXVU9J2GGbWQMz9ll2W/PLshfzhdfT2JZaOK6D4yWgir/AE41knDKoUophL3FsmfsjZ98XC2XZu8Hjfmo927z8RH00/krkaLJLKR13QTw2XCumoe8DubA49b8o8psT9SqTt3H4iPpp/JUj0U1pU9bKymfG+CV5szM5r2Od4IcLWJ5XA86OiyKy0cV0Hwmb6toq+fcKmKmZ0RQGaTySSENH+RauHVnSF+2q3T1cvh1E7neSzbC3UsDTbWYcNqjSClEto2Pz9k7Pvr7suzd0cbrbav9MzirJ3mEQ7J7W2220zZgTe+RtuHWu6bIx1dkMwctPkkWHYXDTNyU8UcTehjGtv47cVloqoxTXGYJ56fsIO2U0kebssjNkcW3tsja9r23qEYSm+CUpxh3LXRRGn00L8IOM7AAhrz2PtvBlMXtmTna/e9ShnbuPxEfTT+SpRpnLsjjtgu7LhRU927z8RH00/kp27j8RH00/krv4ez0c36/ZcKKEaKazKWue2BwdBM7c1jyC156GPHPqNr8l2awdOjhLqdogE22Ehvt9nlyZP1HXvn6uChty1accktyONWeCZoqe7d5+Ij6afyV9Gu4/ER9NP5Ks/D2eiO/X7LgRVtg+uKllcGVEckF/f7pGDxkWI8dlYsEzZGtkY4Oa4Atc0ghwO8EEcQqpQlHuicZxl2Z2IiKJIIiIAiIgCIiAIiIAoJrd0ldRUbYoXZZqhxYHg2LIwLvc3r3ht+Wa/JTtUvr9J29D0bKW3jzMv8AgraIqViTKrpNQbRXOB4TJWVEVJCBnkdYX4AAElzuoAE+RW/Q6mKYNG3qJnvtvLNnG2/UCHH61DtShH6UF+PY0uXx3Z+GZegFo6m2UZYTKOnqjKOWVz2m6H4Sp9JF6izMH1WUlLPFVRyTl8Tw9oc+MtJHTZgX3W9jM9HRwzUshikNWxpcAw3aY5TYhwItdo8yj2gGtCWeeKirWB7pHZWTsAac1t20ZwseltrdCrW7KGrPBY9qM9OOSOa7/dMfNIvvSL5qw0LgxRtS6odK0xOjDdm5gvmDib3afBC+67/dMfNIvvSKSage8r/34fskV7k1Qmv7FKinc0zZ9puh+EqfSReou2l1R0cUkcrJKjMx7Xt7pF3zSHD3nSFYKLHvT9mrah6PP2ur3Ud83i/5KVagvaa75WP7rlFddXuo75vF/wAlKtQXtNd8rH91y1z/AG6/wZofrstdeVtKf7dW/PJ/5jl6pXlbSn+3Vvzyf+Y5Q6TuyXV9kWhQf3Tf8nN/unqoaWPPJGw8HPa3zkD8Vb1B/dN/yc3+6eqdbe4te991uN+pX0/d/LKbvt/gvXtN0PwlT6SL1F8Opui+EqfSReoqlviP7d56tfD+kTuPZx6v+rVe3P5k9cPgY2kOHikq56aOTOIpS1so3E2seXAjgbcwVeD9GIsbo8Nqax0okFKDeNzG3MjWFxN2nmwedVlonq3q6x7TNG+np73fJI0teW8xGw7yT0kW57+BlGsfTx9K/wDReGnZCFrWPlABcLAWjjvws21zxvuFrb1mZNRg+UK0opuS4Zuu03Q/CVPpIvUXGTU1REbpakHpzwn/AIKomVFdP3RrqyUEn2bXVLxfxi65bLEPBrf8tUm3Z8xrh8BphgDsOq5aRzs4blcx9rZmOFwSOR4g+JWpqJxR0lNUUriSIZGuZf3rJc3sR1ZmOP8AiKpqvbKH/wDUCQPsPbQ8Oy8u+324q09QHfYh4qf7ZlO9flckaX+bwXCiIvNPQCIiAIiIAiIgCIiAKBa4NG3VlI2aFuaancXhoFy6NwAe1vSdzXW55bc1PV8UoycXlEZRUlhnlDB8TkpJ4qqAgSRuzNJFwdxBBHMEEg+NW9Qa6KctHZFPM19t+z2T236i5zSt5pJqxo6x7pgHQSuN3PiLQHE83MIIv1ixKjMmpNt/Y1ht104P2PWuVlNnMjLGu2v+k1GsrT+mxOljp6dkzXNqGyEyMjDcoZI2wyvO+7wotq+906D5w38VPu0n+2fw39a2Gj+qXsSqgquys+ykD8mwtmtyvnNlLcqjBxiyO3ZKalJEQ13+6Y+aRfekUj1A95X/AL8P2SLe6batxidSKo1BitE2PIIQ/vS43vmHhfUthoDoUMKFQBNtdqWH2vJlyZv1je+b6lXK2Lp0+SyNclbq8EtREWQ1FF688OcythqbdzlgDQ79eMuuP8rmnz9C1WrfTcYW6ZssbpIpcpOQtztc2+8A2BuHdI4BX1jWEQ1kTqepYHxnfY3BB5FpG9p6wq8rdS0DiTDUysHgvYyS3UCMq2Qug4aJmSdU1PXAyu3NRfA1Xo6f81UvjNUJqmonYCGyTySAG1wHvc4A252KtLtJ/tn8N/WnaT/bP4b+tTrnTDsyE4Wz7o2Wi2HuqdGex4xd74qnKOlwnlcB5SAFS1B7bF8qz7wXpzRHA/0fSQ0WfabMv7ply3zvc/hc2tmt5FodItWdLVzdlRl0E2cPcWBpY9wN7uYeZ6QRx33VcL4xlLPZlk6XJRx3RNl9RFkNQXmXWJQvgxKsbJf2czpGnwmSEuBHTxI8bT0L00tDpVolTYkwMqWnM2+SZhyyMv0G28dRuFdRaq5ZZTdXrjhED0d1tUkFLT08kE7XRxMYRG2EsOUAXbd4O+1+HPmtl25qL4Gr9HT/AJq1kupNt/YVjgOQdTgnykPC4dpL9s/hv61a1078/wCyv89eCEaxNIo8SrBVQNe1mwYy0gYHXaXk7muIt7Ic1NNQHfYh4qf7Zlz7Sf7Z/Df1qW6AaD/oo1B2212wjHtWTLkz/rG98/1KVlte3piyNdc9zVJExREWI2BERAEREAREQBERAFo9N8QkpqCqqIHZZI4szXWBsbgcDuPFbxdNVTMlY6KVjXscLOY9oc1w6C07iup4ZxrKPPfbRxP4dvoIPVTto4n8O30EHqq2sRhwSnds548OY/mx0NLmHjba4WIavAOjDfQ03qrYrIfAy7c/mVvS62MRYbufFIPBfA0D/RlKtPQLTuLFA5mXZVDG3dFmzAt4Z4zzFyLjiLjqKrjWhBhhjhmwx8Al2uV8ULgAYy1xzZBuFi0C48JaHVnUmPFKItPfSFh62va5tj5wfIpSrhOGpLBGNk4T0t5LD1k6yJaOoNFRtZnY1pkle0us5wzBrG3A3Ag3N+NrKDnWjifw7fQQeqr1q9GqOZ7pZqWnkkd30j6eJznWAG8kXO4AeRdD9E8PAJNHSAAXJNLAAAOZ9iqYW1pYcS2ddjedRSPbQxP4dvoIPVTto4n8O30EHqrhrCxuknl2GHU8EUEbt88cETHTO4XBAuGDl08ehd2rfQZ2JSbaYFtJG72Tt4Mrh/22Ho6XcuA38NWK1HVKODNmblpi8lh6vNI6qSkqcSxWYCmbbZuMcbNzb53DKLuuSGgcyDZRDSbW7USucyhaIIuAkc1r5Xde+7WeKx8ay9d+J5HUuGRAMiZEJSxos3iWRtsOTQx27rC1OqjQxmISSVFSL08JA2d7bSQi9nEe9AsSOeYcrqqMIKO5JFspTztxZHJtNa5xu6tnB6pnNHmFgtnhWsrEYCDt9q3wJmteD/iFnfWvQlJh0UTRHFFGxgFsjY2NFvEAofp9q/grIZJaeNsdU1pc1zGhokIF8kgG43tbNxG7luUVfXJ4cTrpmllSOjDdO3YnRVIoe5YhHFnEByvzZSCTHmFng97v3gkdRNbO1n4mCWmcAg2INPACCORGXcVG8BxZ9HUQ1cV80bw6w9833zfK248q9OVWEU1TaSaCGW4BDpIY3mx63BdmoVPlZTOQcrV3w0UP20cT+HHoIPVTto4n8O30EHqrN1z4dDT1kDKeKOJppQ4tjjYwF20kFyGgb7Ab+pZmpLC4KmStFTDFMGshLRLEyTLcyXy5gbXsPMrPy9vXpK/r16NRpu2jifw7fQQeqtrgOt2rjkb2YGTQ39lljDJAOlpFgbdBG/pCtz/8lQfEqT6JB6qqnWlq/wCxi6vomdwO+WFo9pPhsHgdI974uFcJ1TelxwWShbBZTyXNh1fHURMngcHxvbdrxzH4HqPBZBK85avdNn4ZLlfd9K93dIuJaeG0j6+kcwPEVJNZuscTtNDQP7kR3WcXBeCPa2cw3pPPhwvep9NLXhdixdRHTlmbptrYdHK6nw3I5rCQ6oc0uDncxEL2sPCN78t28/dX+N4ticuZ8+SlY7ukgp4LuPHZx3bxPM8h5FBtA9DZMTmsLsp2EbWa3DnkZ0vI83E8gfRWGYdHTRMp4GBkbG2a0faekk7yeZKnbt1rSlyRq1zepvgy0RFkNQREQBERAEREAREQBVzrk0okpIYqWncWST5s0jTZzY22BDTyLi4C/QD41YyrHXbo9JUQw1kLS4wZxIwAk7N1jnA55S3f1OJ5K2nGtZK7s6Hgq/RnRGqxLaGlYC1h9lI94a3Md9r8See7y8Qt92pMR6IPTH1VqdD9N6jDBIyARvjkcHFj2uIzAWzNLSCNwA8gUk7c9X8BT+ab1lunvZ+nsYoKrH1dyOaSaCVeHwioqdnkMgZ7CQuOYgkbrDwSujV97p0Hzhv4rYaWaw58SgFNNHE1oka+7BJe7QRbe4+Etfq+906D5w38V369t6+/Jz6dxaT04qR1qaf9kF+H0bu4AkSzNPtpHFjT4A5n33i47XXDpq6IuwuldZxaDPKDvDXC4ib0EjeT0EDmVTao6ej75F3UXfbElOgWh0mJz23tp2EbWa3l2bOlxHmG88gfRlBRR08bIIWhkbG5WsA3Af8A3PmqIwXWjNRwx01PTU7Y2DcO63J5ucc28k7yVsGa6Kq/sqeAjoBlB89yl1dtj7cCqdcF35MPXhCW4kxxG51JHY8tzpAR9nnClWoWsaaWqp7jaNqdoRzyPYxoPnjP1LGxjLpLQbemZkrKVx7iXA5g4XLQ/dcOtcE23sI3cVV+FYnUYfUbWEuimjJa5rmkeNkjDxG7gergbFTUddejyiLlos1+Geql0V1W2GOSaQ2YxjnuceTWi5+xVBTa65A0CSkY51u+bUOYCf3Sx1vOoxphrCqcRbsXBsMF7mFhJzkcNo873AdAsPGs8emm3yXS6mCXBEJHXubWvc5R18gvWeHRFkMTDxbExp8YaB+CorVXoY+snjrJmkUsTw4Eg91kabhreloIuTw3W6bX6p9VNNqK8Eemi0m35KM17/26n+Zt/mSrO1A+21/ycH3pVg69/wC3U/zNv8yVZ2oH22v+Tg+9Kpv9v/3sgv1y5lxe0EEEAgixBFwQeRXJFhNp5/1q6Gsw+Vk9OQIJnOtFvvG8byG9Ld+7o4dCj2hujxxGrjpA4MBBc9/EhjbXyjmd4A8aszX57RRfLP8AuhRTUp7qD5tL9rF6MJy2dXkwTgt7HgvPB8KipIWU1O0MjYLAcz0lx5kneSs1Ai87ub0EREAREQBERAEREAREQBfLL6iAjOJ6A4dUOMktKzMTcljpIrnpds3NufGsTtXYX8WP0mr/ADFMUU1ZNeSOiPoh3auwv4sfpNX+YsjD9XmH08sdRDTlskbg5ruyKl1nDnZzyD5VKUTcm/LGiPoi+JavcPqZZKieAulkdmc7sipFzw4B4A4cljdq7C/ix+k1f5imKIrJryNEfRDu1dhfxY/Sav8AMTtXYX8WP0mr/MUxRN2ftnNuPo0mj2ilJh5kdRxGMyBof3WZ9w29u/cbd8eHSmP6JUlfvqoWudawkBcyQdWdpBI6juW7Rc1SznPJLSsYwV1LqcoSbiSoaOgSREfWy62GF6rsOgcHmJ0zhw20hcPKwWafKCpqik7ZvyQVUF4OMbA0BrQAALAAWAHQAuSIqyw0OP6G0dfI2arhMj2syB22nZZoJdazHAcXFc9HtE6TDzI6ji2ZkDQ7usz7htyO/cbd8eC3aKWuWMZ4OaVnOAiIonTUaQ6NU2INjZWR7RrHFzRtJWWJFj3jhfd0rEwPQihopeyKWEskylubbVD/AGLrXFnuI5BSJFLVLGM8HNKznAREUToREQBERAEREAREQBERAEREAREQBERAEREAREQBERAEREAREQBERAEREAREQBERAEREAREQBERAEREAREQBERAEREAREQBERAEREAREQBERAEREAREQBERAEREAREQBERAEREAREQH/2Q=="/>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pl-PL"/>
          </a:p>
        </p:txBody>
      </p:sp>
      <p:sp>
        <p:nvSpPr>
          <p:cNvPr id="26641" name="AutoShape 4" descr="data:image/jpeg;base64,/9j/4AAQSkZJRgABAQAAAQABAAD/2wCEAAkGBxQQERAODxQVFRIVEBUWFxAWEBAVFhUUFxgWFhoXFBcaICkkGB4lGxQYIjIhJTUuLy4wFx8zODMsNyouLisBCgoKDg0OGxAQGjckICQ0LC80NzQyLCwvNCwsLCwuLCwsLDQsLCwsNywsLCwsLCwsLCwsLCwsLCwsLCwsLCwsLP/AABEIAL8BCAMBIgACEQEDEQH/xAAcAAEAAgIDAQAAAAAAAAAAAAAABgcEBQIDCAH/xABPEAABAwICBgIKDgcHBQEAAAABAAIDBBEFEgYHEyExQVFhFBcjMlJxgZGT0iIzNUJTVHN0lKGxssHTFWJkcqSz4jQ2gpKitMIkQ8PR8Bb/xAAZAQEAAwEBAAAAAAAAAAAAAAAAAgMEAQX/xAAsEQACAgEDBAECBQUAAAAAAAAAAQIDERITIQQxQVFSIkIUIzM0cTJhgbHw/9oADAMBAAIRAxEAPwC8UREAREQBERAEREAREQBERAEREAREQBERAEREAREQBERAEREAREQBERAEREAREQBERAEREAREQBERAEREAREQBERAEREAREQBERAEREAREQBERAEREAREQBERAEREAREQBERAEREAREQBERAEREAXF4Ntxsem11yRAaeuo6xw7jVRMP61GX/+UKM4lBj0dzDNSTDwREY3HxBxt9anyKSnjwRcc+Skq3WTi1E8R1lPE034Pgkbm/deH5XeMXWzwvXS0kCrpi0eHFIHf6HW+0q0a+hjnjdDOxskbuLHNBB8h+1UnrE1auow6roQ59ON74t7nwjpB4uZ18RzuLkaa3VPiSwzPNWQ5TyXBgGkdNXM2lLK19u+bvD2/vMO8LMlr4mPbE+RjXu71hkYHO8TSbleVMOr5KeRs9O90cjeD2mx8XWOo7iu+go5cQqmQgufNPKAXuJcbni9xPGzQT4mqT6RJ9+CK6rPGOT1ai4QR5GtYL2a0C5NzuFt5XNYjYEREAREQBERAEREAREQBERAEREAREQBERAEREAREQBERAEREARFhYri0NKwy1MrImdLnAX6mji49QTuMmaoRrK02ZQQvgicHVcjCGsG/ZhwttH9HUOZ6rqLaS61pJ3GlwiN5cd22MZdIeuKIXt43eYLT4Fqsrat+2rXbBrnZnOedpO+/E5b7ielxv1LTCpR+qzgzztb4hyQCipHzPZDCxz5HGzWNFyT1f8Avkr91baCDDmGeezqt7bEje2JvHIw8z0nqtw473RjROmw5mWmZ7IizpnWdI/953IdQsOpb1Luoc+F2FVGnl9wiIsxoCIiAIiIAiIgCIiAIiIAiIgCIiAIiIAiIgCKGaTayqOie6G7ppWmzo4gCGnoc8kAHqFyOhRSTXdv9jRXHSavKfMIirY0zl2RW7oLhst5FT3bvPxEfTT+Stjo9rbNXVU9J2GGbWQMz9ll2W/PLshfzhdfT2JZaOK6D4yWgir/AE41knDKoUophL3FsmfsjZ98XC2XZu8Hjfmo927z8RH00/krkaLJLKR13QTw2XCumoe8DubA49b8o8psT9SqTt3H4iPpp/JUj0U1pU9bKymfG+CV5szM5r2Od4IcLWJ5XA86OiyKy0cV0Hwmb6toq+fcKmKmZ0RQGaTySSENH+RauHVnSF+2q3T1cvh1E7neSzbC3UsDTbWYcNqjSClEto2Pz9k7Pvr7suzd0cbrbav9MzirJ3mEQ7J7W2220zZgTe+RtuHWu6bIx1dkMwctPkkWHYXDTNyU8UcTehjGtv47cVloqoxTXGYJ56fsIO2U0kebssjNkcW3tsja9r23qEYSm+CUpxh3LXRRGn00L8IOM7AAhrz2PtvBlMXtmTna/e9ShnbuPxEfTT+SpRpnLsjjtgu7LhRU927z8RH00/kp27j8RH00/krv4ez0c36/ZcKKEaKazKWue2BwdBM7c1jyC156GPHPqNr8l2awdOjhLqdogE22Ehvt9nlyZP1HXvn6uChty1accktyONWeCZoqe7d5+Ij6afyV9Gu4/ER9NP5Ks/D2eiO/X7LgRVtg+uKllcGVEckF/f7pGDxkWI8dlYsEzZGtkY4Oa4Atc0ghwO8EEcQqpQlHuicZxl2Z2IiKJIIiIAiIgCIiAIiIAoJrd0ldRUbYoXZZqhxYHg2LIwLvc3r3ht+Wa/JTtUvr9J29D0bKW3jzMv8AgraIqViTKrpNQbRXOB4TJWVEVJCBnkdYX4AAElzuoAE+RW/Q6mKYNG3qJnvtvLNnG2/UCHH61DtShH6UF+PY0uXx3Z+GZegFo6m2UZYTKOnqjKOWVz2m6H4Sp9JF6izMH1WUlLPFVRyTl8Tw9oc+MtJHTZgX3W9jM9HRwzUshikNWxpcAw3aY5TYhwItdo8yj2gGtCWeeKirWB7pHZWTsAac1t20ZwseltrdCrW7KGrPBY9qM9OOSOa7/dMfNIvvSL5qw0LgxRtS6odK0xOjDdm5gvmDib3afBC+67/dMfNIvvSKSage8r/34fskV7k1Qmv7FKinc0zZ9puh+EqfSReou2l1R0cUkcrJKjMx7Xt7pF3zSHD3nSFYKLHvT9mrah6PP2ur3Ud83i/5KVagvaa75WP7rlFddXuo75vF/wAlKtQXtNd8rH91y1z/AG6/wZofrstdeVtKf7dW/PJ/5jl6pXlbSn+3Vvzyf+Y5Q6TuyXV9kWhQf3Tf8nN/unqoaWPPJGw8HPa3zkD8Vb1B/dN/yc3+6eqdbe4te991uN+pX0/d/LKbvt/gvXtN0PwlT6SL1F8Opui+EqfSReoqlviP7d56tfD+kTuPZx6v+rVe3P5k9cPgY2kOHikq56aOTOIpS1so3E2seXAjgbcwVeD9GIsbo8Nqax0okFKDeNzG3MjWFxN2nmwedVlonq3q6x7TNG+np73fJI0teW8xGw7yT0kW57+BlGsfTx9K/wDReGnZCFrWPlABcLAWjjvws21zxvuFrb1mZNRg+UK0opuS4Zuu03Q/CVPpIvUXGTU1REbpakHpzwn/AIKomVFdP3RrqyUEn2bXVLxfxi65bLEPBrf8tUm3Z8xrh8BphgDsOq5aRzs4blcx9rZmOFwSOR4g+JWpqJxR0lNUUriSIZGuZf3rJc3sR1ZmOP8AiKpqvbKH/wDUCQPsPbQ8Oy8u+324q09QHfYh4qf7ZlO9flckaX+bwXCiIvNPQCIiAIiIAiIgCIiAKBa4NG3VlI2aFuaancXhoFy6NwAe1vSdzXW55bc1PV8UoycXlEZRUlhnlDB8TkpJ4qqAgSRuzNJFwdxBBHMEEg+NW9Qa6KctHZFPM19t+z2T236i5zSt5pJqxo6x7pgHQSuN3PiLQHE83MIIv1ixKjMmpNt/Y1ht104P2PWuVlNnMjLGu2v+k1GsrT+mxOljp6dkzXNqGyEyMjDcoZI2wyvO+7wotq+906D5w38VPu0n+2fw39a2Gj+qXsSqgquys+ykD8mwtmtyvnNlLcqjBxiyO3ZKalJEQ13+6Y+aRfekUj1A95X/AL8P2SLe6batxidSKo1BitE2PIIQ/vS43vmHhfUthoDoUMKFQBNtdqWH2vJlyZv1je+b6lXK2Lp0+SyNclbq8EtREWQ1FF688OcythqbdzlgDQ79eMuuP8rmnz9C1WrfTcYW6ZssbpIpcpOQtztc2+8A2BuHdI4BX1jWEQ1kTqepYHxnfY3BB5FpG9p6wq8rdS0DiTDUysHgvYyS3UCMq2Qug4aJmSdU1PXAyu3NRfA1Xo6f81UvjNUJqmonYCGyTySAG1wHvc4A252KtLtJ/tn8N/WnaT/bP4b+tTrnTDsyE4Wz7o2Wi2HuqdGex4xd74qnKOlwnlcB5SAFS1B7bF8qz7wXpzRHA/0fSQ0WfabMv7ply3zvc/hc2tmt5FodItWdLVzdlRl0E2cPcWBpY9wN7uYeZ6QRx33VcL4xlLPZlk6XJRx3RNl9RFkNQXmXWJQvgxKsbJf2czpGnwmSEuBHTxI8bT0L00tDpVolTYkwMqWnM2+SZhyyMv0G28dRuFdRaq5ZZTdXrjhED0d1tUkFLT08kE7XRxMYRG2EsOUAXbd4O+1+HPmtl25qL4Gr9HT/AJq1kupNt/YVjgOQdTgnykPC4dpL9s/hv61a1078/wCyv89eCEaxNIo8SrBVQNe1mwYy0gYHXaXk7muIt7Ic1NNQHfYh4qf7Zlz7Sf7Z/Df1qW6AaD/oo1B2212wjHtWTLkz/rG98/1KVlte3piyNdc9zVJExREWI2BERAEREAREQBERAFo9N8QkpqCqqIHZZI4szXWBsbgcDuPFbxdNVTMlY6KVjXscLOY9oc1w6C07iup4ZxrKPPfbRxP4dvoIPVTto4n8O30EHqq2sRhwSnds548OY/mx0NLmHjba4WIavAOjDfQ03qrYrIfAy7c/mVvS62MRYbufFIPBfA0D/RlKtPQLTuLFA5mXZVDG3dFmzAt4Z4zzFyLjiLjqKrjWhBhhjhmwx8Al2uV8ULgAYy1xzZBuFi0C48JaHVnUmPFKItPfSFh62va5tj5wfIpSrhOGpLBGNk4T0t5LD1k6yJaOoNFRtZnY1pkle0us5wzBrG3A3Ag3N+NrKDnWjifw7fQQeqr1q9GqOZ7pZqWnkkd30j6eJznWAG8kXO4AeRdD9E8PAJNHSAAXJNLAAAOZ9iqYW1pYcS2ddjedRSPbQxP4dvoIPVTto4n8O30EHqrhrCxuknl2GHU8EUEbt88cETHTO4XBAuGDl08ehd2rfQZ2JSbaYFtJG72Tt4Mrh/22Ho6XcuA38NWK1HVKODNmblpi8lh6vNI6qSkqcSxWYCmbbZuMcbNzb53DKLuuSGgcyDZRDSbW7USucyhaIIuAkc1r5Xde+7WeKx8ay9d+J5HUuGRAMiZEJSxos3iWRtsOTQx27rC1OqjQxmISSVFSL08JA2d7bSQi9nEe9AsSOeYcrqqMIKO5JFspTztxZHJtNa5xu6tnB6pnNHmFgtnhWsrEYCDt9q3wJmteD/iFnfWvQlJh0UTRHFFGxgFsjY2NFvEAofp9q/grIZJaeNsdU1pc1zGhokIF8kgG43tbNxG7luUVfXJ4cTrpmllSOjDdO3YnRVIoe5YhHFnEByvzZSCTHmFng97v3gkdRNbO1n4mCWmcAg2INPACCORGXcVG8BxZ9HUQ1cV80bw6w9833zfK248q9OVWEU1TaSaCGW4BDpIY3mx63BdmoVPlZTOQcrV3w0UP20cT+HHoIPVTto4n8O30EHqrN1z4dDT1kDKeKOJppQ4tjjYwF20kFyGgb7Ab+pZmpLC4KmStFTDFMGshLRLEyTLcyXy5gbXsPMrPy9vXpK/r16NRpu2jifw7fQQeqtrgOt2rjkb2YGTQ39lljDJAOlpFgbdBG/pCtz/8lQfEqT6JB6qqnWlq/wCxi6vomdwO+WFo9pPhsHgdI974uFcJ1TelxwWShbBZTyXNh1fHURMngcHxvbdrxzH4HqPBZBK85avdNn4ZLlfd9K93dIuJaeG0j6+kcwPEVJNZuscTtNDQP7kR3WcXBeCPa2cw3pPPhwvep9NLXhdixdRHTlmbptrYdHK6nw3I5rCQ6oc0uDncxEL2sPCN78t28/dX+N4ticuZ8+SlY7ukgp4LuPHZx3bxPM8h5FBtA9DZMTmsLsp2EbWa3DnkZ0vI83E8gfRWGYdHTRMp4GBkbG2a0faekk7yeZKnbt1rSlyRq1zepvgy0RFkNQREQBERAEREAREQBVzrk0okpIYqWncWST5s0jTZzY22BDTyLi4C/QD41YyrHXbo9JUQw1kLS4wZxIwAk7N1jnA55S3f1OJ5K2nGtZK7s6Hgq/RnRGqxLaGlYC1h9lI94a3Md9r8See7y8Qt92pMR6IPTH1VqdD9N6jDBIyARvjkcHFj2uIzAWzNLSCNwA8gUk7c9X8BT+ab1lunvZ+nsYoKrH1dyOaSaCVeHwioqdnkMgZ7CQuOYgkbrDwSujV97p0Hzhv4rYaWaw58SgFNNHE1oka+7BJe7QRbe4+Etfq+906D5w38V369t6+/Jz6dxaT04qR1qaf9kF+H0bu4AkSzNPtpHFjT4A5n33i47XXDpq6IuwuldZxaDPKDvDXC4ib0EjeT0EDmVTao6ej75F3UXfbElOgWh0mJz23tp2EbWa3l2bOlxHmG88gfRlBRR08bIIWhkbG5WsA3Af8A3PmqIwXWjNRwx01PTU7Y2DcO63J5ucc28k7yVsGa6Kq/sqeAjoBlB89yl1dtj7cCqdcF35MPXhCW4kxxG51JHY8tzpAR9nnClWoWsaaWqp7jaNqdoRzyPYxoPnjP1LGxjLpLQbemZkrKVx7iXA5g4XLQ/dcOtcE23sI3cVV+FYnUYfUbWEuimjJa5rmkeNkjDxG7gergbFTUddejyiLlos1+Geql0V1W2GOSaQ2YxjnuceTWi5+xVBTa65A0CSkY51u+bUOYCf3Sx1vOoxphrCqcRbsXBsMF7mFhJzkcNo873AdAsPGs8emm3yXS6mCXBEJHXubWvc5R18gvWeHRFkMTDxbExp8YaB+CorVXoY+snjrJmkUsTw4Eg91kabhreloIuTw3W6bX6p9VNNqK8Eemi0m35KM17/26n+Zt/mSrO1A+21/ycH3pVg69/wC3U/zNv8yVZ2oH22v+Tg+9Kpv9v/3sgv1y5lxe0EEEAgixBFwQeRXJFhNp5/1q6Gsw+Vk9OQIJnOtFvvG8byG9Ld+7o4dCj2hujxxGrjpA4MBBc9/EhjbXyjmd4A8aszX57RRfLP8AuhRTUp7qD5tL9rF6MJy2dXkwTgt7HgvPB8KipIWU1O0MjYLAcz0lx5kneSs1Ai87ub0EREAREQBERAEREAREQBfLL6iAjOJ6A4dUOMktKzMTcljpIrnpds3NufGsTtXYX8WP0mr/ADFMUU1ZNeSOiPoh3auwv4sfpNX+YsjD9XmH08sdRDTlskbg5ruyKl1nDnZzyD5VKUTcm/LGiPoi+JavcPqZZKieAulkdmc7sipFzw4B4A4cljdq7C/ix+k1f5imKIrJryNEfRDu1dhfxY/Sav8AMTtXYX8WP0mr/MUxRN2ftnNuPo0mj2ilJh5kdRxGMyBof3WZ9w29u/cbd8eHSmP6JUlfvqoWudawkBcyQdWdpBI6juW7Rc1SznPJLSsYwV1LqcoSbiSoaOgSREfWy62GF6rsOgcHmJ0zhw20hcPKwWafKCpqik7ZvyQVUF4OMbA0BrQAALAAWAHQAuSIqyw0OP6G0dfI2arhMj2syB22nZZoJdazHAcXFc9HtE6TDzI6ji2ZkDQ7usz7htyO/cbd8eC3aKWuWMZ4OaVnOAiIonTUaQ6NU2INjZWR7RrHFzRtJWWJFj3jhfd0rEwPQihopeyKWEskylubbVD/AGLrXFnuI5BSJFLVLGM8HNKznAREUToREQBERAEREAREQBERAEREAREQBERAEREAREQBERAEREAREQBERAEREAREQBERAEREAREQBERAEREAREQBERAEREAREQBERAEREAREQBERAEREAREQBERAEREAREQBERAEREAREQH/2Q=="/>
          <p:cNvSpPr>
            <a:spLocks noChangeAspect="1" noChangeArrowheads="1"/>
          </p:cNvSpPr>
          <p:nvPr/>
        </p:nvSpPr>
        <p:spPr bwMode="auto">
          <a:xfrm>
            <a:off x="296863" y="7938"/>
            <a:ext cx="304800" cy="304800"/>
          </a:xfrm>
          <a:prstGeom prst="rect">
            <a:avLst/>
          </a:prstGeom>
          <a:noFill/>
          <a:ln w="9525">
            <a:noFill/>
            <a:miter lim="800000"/>
            <a:headEnd/>
            <a:tailEnd/>
          </a:ln>
        </p:spPr>
        <p:txBody>
          <a:bodyPr/>
          <a:lstStyle/>
          <a:p>
            <a:endParaRPr lang="pl-PL"/>
          </a:p>
        </p:txBody>
      </p:sp>
      <p:pic>
        <p:nvPicPr>
          <p:cNvPr id="26647" name="Picture 7"/>
          <p:cNvPicPr>
            <a:picLocks noChangeAspect="1" noChangeArrowheads="1"/>
          </p:cNvPicPr>
          <p:nvPr/>
        </p:nvPicPr>
        <p:blipFill>
          <a:blip r:embed="rId12" cstate="print"/>
          <a:srcRect/>
          <a:stretch>
            <a:fillRect/>
          </a:stretch>
        </p:blipFill>
        <p:spPr bwMode="auto">
          <a:xfrm>
            <a:off x="5662613" y="1614488"/>
            <a:ext cx="1397000" cy="1011237"/>
          </a:xfrm>
          <a:prstGeom prst="rect">
            <a:avLst/>
          </a:prstGeom>
          <a:noFill/>
          <a:ln w="9525">
            <a:noFill/>
            <a:miter lim="800000"/>
            <a:headEnd/>
            <a:tailEnd/>
          </a:ln>
          <a:effectLst/>
        </p:spPr>
      </p:pic>
      <p:pic>
        <p:nvPicPr>
          <p:cNvPr id="12" name="Picture 11"/>
          <p:cNvPicPr>
            <a:picLocks noChangeAspect="1" noChangeArrowheads="1"/>
          </p:cNvPicPr>
          <p:nvPr/>
        </p:nvPicPr>
        <p:blipFill>
          <a:blip r:embed="rId13" cstate="print"/>
          <a:srcRect/>
          <a:stretch>
            <a:fillRect/>
          </a:stretch>
        </p:blipFill>
        <p:spPr bwMode="auto">
          <a:xfrm>
            <a:off x="3635375" y="6056313"/>
            <a:ext cx="1296988" cy="973137"/>
          </a:xfrm>
          <a:prstGeom prst="rect">
            <a:avLst/>
          </a:prstGeom>
          <a:noFill/>
          <a:ln w="9525">
            <a:noFill/>
            <a:miter lim="800000"/>
            <a:headEnd/>
            <a:tailEnd/>
          </a:ln>
          <a:effectLst/>
        </p:spPr>
      </p:pic>
      <p:pic>
        <p:nvPicPr>
          <p:cNvPr id="13" name="Picture 12"/>
          <p:cNvPicPr>
            <a:picLocks noChangeAspect="1" noChangeArrowheads="1"/>
          </p:cNvPicPr>
          <p:nvPr/>
        </p:nvPicPr>
        <p:blipFill>
          <a:blip r:embed="rId14" cstate="print"/>
          <a:srcRect/>
          <a:stretch>
            <a:fillRect/>
          </a:stretch>
        </p:blipFill>
        <p:spPr bwMode="auto">
          <a:xfrm>
            <a:off x="5511800" y="6362700"/>
            <a:ext cx="1303338" cy="379413"/>
          </a:xfrm>
          <a:prstGeom prst="rect">
            <a:avLst/>
          </a:prstGeom>
          <a:noFill/>
          <a:ln w="9525">
            <a:noFill/>
            <a:miter lim="800000"/>
            <a:headEnd/>
            <a:tailEnd/>
          </a:ln>
          <a:effectLst/>
        </p:spPr>
      </p:pic>
      <p:pic>
        <p:nvPicPr>
          <p:cNvPr id="15" name="Picture 17"/>
          <p:cNvPicPr>
            <a:picLocks noChangeAspect="1" noChangeArrowheads="1"/>
          </p:cNvPicPr>
          <p:nvPr/>
        </p:nvPicPr>
        <p:blipFill>
          <a:blip r:embed="rId15" cstate="print"/>
          <a:srcRect/>
          <a:stretch>
            <a:fillRect/>
          </a:stretch>
        </p:blipFill>
        <p:spPr bwMode="auto">
          <a:xfrm>
            <a:off x="7516813" y="6151563"/>
            <a:ext cx="881062" cy="517525"/>
          </a:xfrm>
          <a:prstGeom prst="rect">
            <a:avLst/>
          </a:prstGeom>
          <a:noFill/>
          <a:ln w="9525">
            <a:noFill/>
            <a:miter lim="800000"/>
            <a:headEnd/>
            <a:tailEnd/>
          </a:ln>
          <a:effectLst/>
        </p:spPr>
      </p:pic>
      <p:sp>
        <p:nvSpPr>
          <p:cNvPr id="26646" name="AutoShape 25" descr="data:image/jpeg;base64,/9j/4AAQSkZJRgABAQAAAQABAAD/2wCEAAkGBxQPEhQUEhQVFRUUFxQUFRQUFRYUFBUUFBUWFhUXFRQYHCggGBonHBQVITEhJSkrLi4uFx8zODMsNygtLisBCgoKDg0OGxAQGywlHCUsLCwsLCwsKywsLCwsLCwsLCwsLCwsLCwsLCwsLCwsLCwsLCwsLCwsLCw3LCwsMSssLP/AABEIAGkB4AMBIgACEQEDEQH/xAAcAAACAgMBAQAAAAAAAAAAAAAABwYIAQQFAwL/xABTEAABAwIABgsKCggFAwUAAAABAAIDBBEFBgcSITETF0FRU1RxkZKT0hQiMmFyc4Gx0eEjMzREgqGys8HCFjVCUmKDouIVJENjwyWU0yZ0hKPx/8QAGgEAAwEBAQEAAAAAAAAAAAAAAAMEAgEFBv/EACoRAAIBAgQGAwADAQEAAAAAAAABAgMRBBNRoRIUFSExUjJBYQUicYFC/9oADAMBAAIRAxEAPwB4qLVmULB0Rc11UwuaS0taHPIINiO9Gu4UosqpYZ+UT+em+8cmU4KT7mJysPGbKzg9up0ruSJ342WlLlkpBqhnd6GD1uSPQnZMTGYxzvy0wblLN6XRj8V8bdUXFJemxJtC7kxOcbHIMtUXFJemxerMtFPu0045DGfzJLIRkxDjY9IcsNEfCZO36Ad6nLv4Fx8oaxwZHO0PdoayQGNzvE3OtnHxBVsR/wDo5RqKy6MTuYy3IKyoJkkxkfXUpbM7OlgcGFx1vYRdjj47aCd3NU7U0lZ2Gp3MEqE4xZTaOje6MF00jdDmxAENO8XkgX8S9cquHHUVA8xktklIhY4a25984jx5oKrum06fErsxOduyG7NlrH7FGT5UwH1BhWm/LVN+zSRDlmefUwJXITsqJjjYzDloqdymg6chWBloquLQdKRLRC7lx0OcchnNy01G7SwnkkePyrZiy1v/AGqJv0Zz+MaVCFzKjod42Oaky0Qk/CU0rPG1zHgc9ip7i9jFT4Qj2SnkDwDZw1PYddnNOkKrik2TjDbqKvhN7Mlc2GUbhbIc1pPI4tPPvrE6St2NRm/ssk5LOtyvxwSSRSUkwfG5zHDPZ4TSQd3VujxEJmBI7LdgbYaqOoaO9qG2dbhYwBzlpHRSqaTdmbk2l2O9t1Q8Vm6cftUpxHx3iwtsoZG6N0WaS15BJa79oW3LiyripVkxwv3JhGEk2ZLeF+9aTwT6HhvOU6VKNuwtTdyyAQsBZUo4FheVVO2NjnvNmtBc4ncAFyfqSnr8tFnkQUucwE2dJIWOcN/NANlqMXLwcbS8jdWUocH5Z7vAnps1hIu6OTOLRfSc0gXA16E2aadsjWuabtcA5pGogi4IRKDj5BNPweqELBWTpEsdseY8EmJr43SOlzjmsLQQ1u6b+M2UY26YeKzdOP2qA5SsL92YRmcDdkZEMe9mx+FzvLzzKMKqNKNu4lzdx20GV1lRLHFHSTF8j2saM9mtxtp8Q1nxBMwFI/IhgYS1MlS4aIG5rfOSA39IaD0k8Ak1Ek7IZFtq7NDDuFmUUD55b5kYBdmjOOkgaB6Uv6rLNTN+Lp5ncpY0eslSvKNHnYMqx/tOPNY/gq1LdKCku5mcmhsTZa3fsUQ+lP7I1qPy0VO5SwjlkefwCWSE7KiY42Mk5Zqvi9PzyH8yBlmq+Ap//s7SWyFzLhoHGxmNyz1Q100B5HSD2rYhy1y/tUcZ8mdw9caVaF3KjoHGxy02WmI/GUsjfGx7H257Ka4s43UuEgdgku5oBdG4ZsjQd3NOsblxoVZVt4JwrJRTMnhNnxm43nD9pp8RGhYlRVux1Tf2WvWCvCiqRLGyRvgva145HC49a+cJVQhikkOqNjnn6IJ/BTDjgY3Y8U2DLNkJfKRcRR2L7b7txo5VA6rLXJ/pUbQNwyTG/M1n4pZYQrn1Mr5pCXPlcXuJ3zqHINQG8FrqqNJJdxLmxkvyzVe5BTjl2Q/mC8HZYK86mUw/lvP/ACJeoWsuOhnjYwNt6v8A3afq3/8AkQMr9f8Au0/Vv/8AIl+hGXHQONjHjyyVo1w0x9Eg/OtmLLVOPCpIj5Mr2+tpSvQjLjoHGxwQZamHw6R48iVrvtNCm2JmN0eFWPfFHIwRuDSJM3WRfRmkqtKd2QmK1HM796c/0sYEqpTjGN0bjJtjMVUcM/KJ/PTfeOVrlVHDPyifz033jkUPLO1DTTQxcyTNq6eGd1U5uysa/MbE3vc7czi7TzJYBWZxA/V1H5mP1LdWTiuxmCT8kRhyM0o8KoqHdWPyrYGR6i/fn6beymMhT5ktRnChcOyO0W5JOPpN/Fq1psi9MfBqZxyiNw+ymgsFGZLUOFFZ8d8VH4KmbG54ka9pfG/NzSQDYhzbnSNHOo8mrl7b8JSH+CUf1MSqVVN3jdiZKzGlkFk+Gq277Ij6Q53tToSQyEO/zdQN+Fv1Se9O9T1fkNh8RU5e5PgaVu/LIeZlvzJNpwZfT3lH5c32WpPp9L4i5+SRYhYvNwlWNheSGBrpHlvhWbYWBOq5cNKc1PkywcwfEZ3lySH8Uvchfy6b/wBu63WRp5hKqyalY3BKxFxk7wbxSP05x9bl9DJ/g3iUHRupNdZSuJ6m7IizsnmDT8zi9AI9RXBxpyY0Xc8r4GOikYxzmFr3Ft2i9i030G1kxiuXjPWNgpJ5HkANik16NJaQByrqlK/k40rFWWm69aZ+a9h3nsPM4FeTRoXpALvaN9zRzkK1+BBbSJ1wDvgHnUTyo4F7swfKALvi+GZo03YDcDlaXD0qVwCzWjeAH1L6eL69PiUCdncoauVGBWQSDcGxGkEawRqI9Nl1sbMDdwVc0FrNY67PNu0s+ogehclXqzRP4ZaDE/C/dtHBPuvY3PG9I3vXjpArtJR5CsM3bPSOPgkTR+S7vZAOQ5p+km2oZqzaKIu6IJlkwtsGD3Rg2dUObEPI8KT+kW+kkCmFlrwvs1a2Bp72nYAfOSd87mbmc5S9VVJWiJm7sFYDI7hbujB7GON307nQnfzQc6O/0XAehV/TEyJYX2KsfA497UMOb5yPvhztz+iEVVeIQdmPVcTHTC/cVFPN+01hDBvyO71g5yOZdtKLLthn4ikadd55OQHNjB5TnH6IU0FeVh0nZCjvfWbk6ydZO+VglZXZxOwN3dWQwEXa5wdJ5tnfP5wLelWPsifyPXJjgTuOgiaRZ8vw0m/nSWIB5Gho9Cli+WhfShbu7lKVjRw3g8VUEsJOaJWOZnWvbOFr23UvaTIxTt+MqJnn+EMjHqJ+tM8qGYxZSqKieYy50sjdDmxAENO8Xmwv4rrUXLwjLt9mtDkmwe3W2V3LK4epbkeTLBo/0L8skh/FRifLTH+xSSHypGN9QK0pctcn7NGz0zu/Bi3w1GZvEnYydYN4oz0l5/MsnJ3g3ikfO72peOy0VO5Sw+mR5/BfG3PVcWg6ciMuoHFAYEuTXBrvm4HkvePzLk4WySUT43bDskT7HNOeXtvbRnNdrCjLMtNRu0sJ5JXj8pW3HlqJHf0fRmv62BdUKiDiiKZ7C0kHWCQeUGxWF6VUue977Wz3OdbeznE2+teapFFm8RXl2D6QngY/srzyhzZmDaw/7Lx0hm/ivbEhtsH0nmY/shaGVM/9Lq/Ib94xQ/8Aoo+iuIQBewGs6BylC9qP4yPy2faCuZOO3AuSWjbG3Z9klkIBcc8sbc6SGtbuLrx5NMHD5vflkkP5lLmhfSic5alHCiK7XeDeKR87+0vl2TnBp+asHI54/MpYhc4pahZEMkyYYNP+gRySSD8VqTZJcHu1CVvJK4/UbqfLCOOWocKFjUZGKY+BUTt5RG4fZBUwxLxbbgyn2Bshk79z84tDT31tFgV3kIc5PswSSMqqOGflE/npvvHK1yqjhn5RP56b7xydQ8sxUNRWZxA/V1H5mP1KsysziB+rqPzMfqWq/hHKZIEIQpRoIQhACey+DvqPkn9caUybWXzXR8k//GlKrKXxET+QychPyyfzH/IE8UjshXyyfzH/ACNTxSKvyGQ8Cky++DR+VP8AZYlAm/l98Gj8qb7LEoE+l8Rc/J6QTujN2Ocw6rscWnkuNxbbcNVI1VE4/mydpZwJgSeueY6dme9rS8i4bZoIF7uIGsjnXYfk8wkPmrzyPjP5lpuP2cSf0cxmM1YNVVOP5r/avT9LK7jdR1rlsuxEwiPmcvozD+ZfBxJwhxObmHtR/X8D+x4fpXW8bqOtd7Vo1mEpp/jZZJBrs97nDmJsuw3ETCJ+Zy+nMHrctiPJ1hJ3zYjynxj8yLx/A7kVXUxWoDU1lNE0Xzpo7+JrHB7yfotKklJkpwhIRnNijG6XSXt6Gg3TMxCxAjwXeRz9mncLGTNzWsbutjbc28ZJuVidVJdjsYP7JqEFACypB4nsumBdMFW0b8En2oz9oekJTKzuOuB+7qKeEWznMJjvuSN75h5wOdVi5RY7oOsHeVdGV42E1FZ3O7iNhnuGuglJszO2OTzcnem/iBIP0VZaqnbExz3GzWNc5x3AGgknmCqW5txy6E4MO43bLi+w53wkwFK/Tpu3RLztb/Us1YXaYQfZirwthA1U8sztcr3P067OOgegWHoWzitgvu2rgg3HyNz/ADYOc/8ApBC5aZ2QvBOfPPUuGiJoiYf45O+dbka0dNNk+GJld2QTGXBZo6ueA6o5HBvkHvmf0kLwwNhA0tRFO3XE9r9G8D3w9IuPSmDlzwTmVENS0aJWGN5/jj0t52u/pSyXIviiD7MtpTzCRjXtN2vAcDvhwuDzFVmx1wz3dWzzA3aXZsfm2d60jxGxP0kxME427Hi+TnfCxDuNunTc6Iz6GG/0Un2iwAG5oS6ULNs1N3SMpuZCsC/H1bhrtDHyA50hHKcwegpRgE6ALk6AN8nQAFZ/E3BHcVHBB+0xgLyN2R3fPPSJWqztGwQXc7QCyhCkHEVyk4bdQ0EsjCRI7NiYd0OkNrjxgXPoVbwE68vUtqSmb+9UXP0YZPakoFXRX9biankEWUiyfYDZhCujhkvsea+R4BsS1g1XGq7i1POHEPBzBoo4T43NzjzldlUUXY5GFytSFZtuJdAPmdP1TT+CycTaA/M6fqmexYz1oay2VjQrLOxEwcfmcHoZb1Lxkyd4NPzSMchcPxXc9aHMtlb0L3r4w2WRo0BskjQPEHuA+oLwTkYLPYk/IKTzMf2QuflU/VVX5DPvGLoYk/IKTzEf2QtDKiP+l1fkN+qRhUS+RR9FcF7UPxsfnI/ttXivaiPwsfnI/thWvwTlswsr5avpQMpBCELgAoNj9j8cFSxR7DsuyML75+bbNdm2tY3U5SRy8n/NU3mX/eBMpxTlZmZOyN7bpPFB1v8AapNiFj+cKzSRbDsexx7JfPzr3cG2tYb6r+mVkH+WVHmB94E6dOKjdGIybY8FVHDPyifz033jla5VRwz8on89N945ZoeWFQ1FZnED9XUfmY/UqyqzWIH6uo/Mx+par+EFMkCEIUo0EIQgBP5fNdHyT+uNKVNfL54dJ5M3rjSoVlL4iJ/IZOQr5ZP5j/kanikfkJH+bqPMj7wJ4JFX5DIfEU2XxvwdIf45RztafwSeT3y2YNMtAJAL7BIJD4muBY48nfBIhOov+oufkmeSbDEdHX3mcGMkjfFnu0NDi5jm3O5fNsn/AB1bHansPI4H1FVNQzvdWjk0InS4ne52M7Ft2uB1EL6VTG1cg1SPHI9w9RX33fLwsvWP9qxkfp3MLXFwGshfDqlg1uaOVwCqi6rkOuSQ8r3H1leTnE6yTym6Mj9DMLT1GHKaPw6iFvlSMH4rVwdjbRVMohgqY5JCCQ1hzrhuvSBb61V8MG8FLMlk2ZhSm/iMjOeJ/wCIXHRSQKpdljwsrAWUgaYIVb8pmB+48ITNAsyW0zN60nhD0PDvqVkClllxwPslNHUgaYHhrvNynN5g7N502lK0jE1dCTXoZ3ZgjucwOLw3cz3ANLuZrR6F5hCrEArF5LMFdy4OguLOlGzuB1/CaWg8jc1IXFzBndlVBBwkjWnyRpf/AEhytNEwNAA0AAADeA0AKevLwhtNfZEcquCu6cHTWF3QjZ221/B6Xf05yrqFbeaMOBaRcOBBG+CLEfWqsYwYNNJUzQH/AEnuaPJ1s/pLV2hL6Covs1NndmGO5zC4SZu5nhpaDzEj0rzQhPFEryX4H7rwhECLsivM/eszwB6XlvMVY4BLTIfgfY6V9S4d9O8hu/scZLRzuzkywpKsryHwVkZQhYSjYrcvjf8ALUp/33Dnhf7EmE/ss2DzNg5zgLmCRk30RdjvqeeZIFV0X/UTU8kzyQ1bYsJx5xAD45YwToGcQ1w+wR6VYYFVGC6MGHqqPQypnbyTSe1cqUuJ3CM7ItRdF1Vz9J63jdR1z/ag4zVvG6jrpPasZD1NZiLR3WrhKuZBG+SVwYxjS5znGwAAuVWB2Hao66mc/wA6TtLUnqpJPjJHv8t7n+srqoPU5mGKqbZHvf8Avve7pOJ/FeaEWJ0NF3HQANZcdAA8ZJAVAss7iP8Aq+kvwEf2QtbKS2+DKzzLjzWP4Lr4Fo+56eGLg42MPK1oB+tauOFEaiiqYm6S+GRo5c0kepQr5FH0VeX1E/Nc07xB5jdfAWVcTlscH1TZo2SMcHNc1pBGkG4BWxdVQpMJTQ6IppYxvMke0cwNl0GY3V7dVZUda4+tTugxuYiz90XVY/00whx2fpD2L5fjhXnXWVHWEepcyGGYiz10kMvHyum8w77wqESYxVbvCqqg/wA6TtLSqaqSUgyPe8gWBe5zyBrsC46FuFJxdzMppo8Uysg/yyo8wPvAlqmVkH+WVHmB94Fup8Gch5Q71V7C+CKg1E5FNUEGaYgiCYggyOsQc2xCtChTQnwjZRuVUGBqnitT/wBvN2FY7EaNzMH0jXNLXCFgLXAtcDbUWnSCu6iyJ1OIIxsZQhCWaBYKEIAUWXKkllkpdjilkAZLfY43yWJczXmg21JYf4PU8Wqf+3m7CtZZCdGrwq1jDgm7iYyI0EsVVOZIZYwYWgGSJ8YJz9QLgLp0LCEuUuJ3NJWVjzqYGyNcx4DmuBa5pFwWuFiCN6xSgxgyOvzy6jlbmHSIpbgt8QkF7jlF+VONFkRk4+AaTK8VGS/CTNUTH+RK381lpSZP8JN+aSHkdGfU9WTRZMVaRjLRWY4k4QHzOfog+or5/QzCHE6joe9Wcsiy7nyDLRWZuI+ETqo5vSGj1uWxHk8wk75q8eU+IfnVkbIsuZ8gy0V7p8lmEX6442eVKPygqTYpZLamlqoKiSaICF4eWNznFwsQQDYAa03kFcdaT7HVBIAsrAWUo2C0cM4OZVQSQv8ABla5h8VxrHjGv0LeWLIArlhHJxhCGRzGwGZoJtJGWZrhuGxcCD4itb9A8JcTl54+2rLWRZOz2Ly0KvJViHNSTGqqmhjg1zIorhzhnWDnuINgbXAH8RTUCAEJcpOTuzaVjKVGVTEOaqm7qpW57nNaySIEBxLNDXtJNjosCPEE11iyIycXdA1crT+geEuJy88fbW1g3JvhCaQMdAYWki8khZmtG6bAkk7wVjLIsmuvIwqaNPBOD20sMcLPBiY1jeRost1YQkDDKELCAPOpgbI1zHgOa4FrmnUQRYgpIYyZJKmF7jSETRG5a1zg2Vo/dJdody3CeaLLcZuPgy4plZZsScIM10c/0Wh/2SVpy4u1jPCpKof/AB5fwarTWQmZ70M5aKouwVUDXT1A5aeYflWP8Nn4vP1EvZVr0Iz3oGWiqTcE1B1U1SeSnm7K2YsWa1/g0dUf5Eo9bVaRCM96BlorTTYh4RkNhSSDxvzGD05zkxsQMmJpZG1FW5rpGaY4m6Wsd+85x8IjcAFhr0pn2WbLMqsn2OqCQBDghCUbEtj/AJM5Wyvnom7IyQl7oRYPY46XZgPhNJubawlxUYOmjJEkMzCNx8UjfW1WvsiydGs0rMw4JlSSwjWCOUEetfBcFbZ0DTra08oBXk6giOuOM/Qb7FrP/DOWVNzxvjnWc4b4Vr/8Lh4GLq2+xfTcHQjVFH0G+xdz/wADL/SqDWk6gTyaV7x0EzvBhmd5MUjvU1WsZTMbqa0cjQF62XM/8DL/AEq9TYqV0ng0dR6YnMHO8BMvI/ivV0U80lTCYmvia1uc5pOcH3tZpO4msQsALEqrasaUEmDkv6jKI5j3N2AHNc5vxhGokX8FME6khsIfGyecf9sqDFVJQS4T2v4jC0q8pKor2RNNsl3F29YeyjbJdxdvWHsqBoUnM1NT3elYT13ZPNsl3F29YeyjbJdxdvWHsqBoRzNTUOlYT13ZO9sl/F29YeyjbJfxdvWHsqCIRzNTUOk4T13ZO9sl/F29YeyjbJfxdvWHsqCIRzNTUOk4X13ZO9sl/F29YeyjbJfxdvWHsqCIRzNTUOk4X13ZO9sl/F29YeyjbJfxdvWHsqCIRzNTUOk4X13ZO9sl/F29YeyjbJfxdvWHsqCIRzNTUOk4X13ZO9sl/F29YeyjbJfxdvWHsqCIRzNTUOk4X13ZPNsl3F29YeyjbJdxdvWHsqBoRzNTUOk4T13ZPNsl3F29YeygZSXcXHokPZUDQjmamodJwvrux3YBwwysiEjLjSQWnW1w1g29C6YSqyc4W2GfYnHvZtXikaNHOLjmTVC9CjUzI3+z5fH4Xl6zgvHlf4aOG8LRUULppnZrGDSdZJ3GtG647gS8blZfO4ikwfPM1p0m5J9Ija4N5Lr6y8B/csFr5uzHO3r7G7Nv9a26SpmiwRTPwVsRzWh0ufYizWOMpIuO/wA8cqqjFWuQNu5JsT8YThGF0joXwOa90ZY86bttfcBGvdChrcrZe6RsdBNJsZcHZj86wa4tziGsNhoXWyVYzz4TimfUFhLJGsbmMzNBYHadJudKWGJ9RXRT1r8HtY57Q8yBwDjmCR5GY0kXde+hdjBXZxy8WG3iRj3FhUva1jopIwHFjiHAtJtnNcNYvoOgbi1scMosWD5RAyJ885tdjCAG5wu0E6SXHRoA3VHch8MUhqaguc6oc7NeDYAMec/OaBvuvfyVysUiBjFUbNbO2Wrzc79/O+Dtf+DV4rI4Fd/h3idkSjA+VNj52wVdNJSvcWtBce9BcbNzw4Nc0E7tiFIMeMbBgqJkpiMue/MsHhlu9Lr3IO8oBl7LC+ktbZc2bV4WZdmbfxZwNvT410Msgd/h1Jna89mdy7C78brnCnZ6hd9yZ1mNAjwcK/YyQ6KObYs4AgSBpzc61rjO+pa+B8cRU4PlrhEWiJs7tjLwSdhBJ762i9t5R/DEzf0aj0jTSU7R5VmC3LfRZamJY/8ATlV5uu+y8I4Fb/ocTPqPLFdpk7gm2MEB0jXgtaTqBdm2vpGgkKfYtYdiwhA2eG+a64IcLOa4a2uF9YSNxRdhCWiqKWjphLFO7NllJaCy7GgtGc4Ad6Bp02um5k3xbfg2kEcpBke4yPDdLWkgANB3bADSu1IxQRbZK7rlYw4aZRRbI+5uc1rRrc47mldNyU2P+Fu6Kksae8h70bxcfDPqHoUdepwRv9noYDC8zWUX48v/AA622S7i46w9lG2S7i7esPZUDQoOZqan0/ScL67snm2S7i7esPZRtku4u3rD2VA0I5mpqHSsJ67sne2S/i7esPZRtkv4u3rD2VBEI5mpqHScJ67sne2S/i7esPZRtkv4u3rD2VBEI5mpqHScL67sne2S/i7esPZRtkv4u3rD2VBEI5mpqHScL67sne2S/i7esPZRtkv4u3rD2VBEI5mpqHScL67sne2S/i7esPZRtkv4u3rD2VBEI5mpqHScL67sne2S/i7esPZRtkv4u3rD2VBEI5mpqHScL67sne2S/i7esPZWdsl3F29YeyoGhHM1NQ6ThPXdk82yXcXb1h7KNsl3F29YeyoGhHM1NQ6VhPXdk82yXcXb1h7K7WKeNhrpHsMYZmtzrh2dfvrbwSpUzyW/KJvND7YTKNecppNkmP8A47D0sPKcI90M06lAKjJ0Xvc7Zx3znOtmas4k21+NT/cWGK6dOM1/Y+ew+Jq0Lum7XF9tbHhx0P7kbWx4cdD+5MNYScinoU9Vxfvshe7Wx4cdD+5Y2tjw46HvTDQjIp6B1XF++yF5tbO4cdA+1G1s7hx0D7Uw0IyKWgdVxftshebWzuHHQ96NrZ3Djoe9MNCMiloHVcX77IXm1s7hx0Peja2dw46HvTDQjIpaB1XF++yF5tbO4cdD3o2tncOOh70w0IyKWgdVxfvshebWzuHHQ96NrZ3Djoe9MNCMiloHVcX77IXm1s7hx0Peja2dw46B9qYaEZFLQOq4v22QvNrZ3DjoH2o2tjw46H9yYYQUZFPQOq4v32QvdrY8OOh/cja2PDjoe9MJCMinoHVcX77IgFPk7cx7XCo8FwdoZvEHfU/ZqQFkJ0KcYfElr4qrXs6jvY0sM4KirInQztz43ixGojeLSNIcNYIS8OSQxlwp66aON97s377+aQDo0ak0ChMUmvBO4pkYxGxSbgmORjZHSbI8PJcA2xDQ2wA3NC1cTsRW4NmnlErpNmFi0tAt35fotr12UwQjjbCyIdiviKMHVcs8Uzi2UPBhLQGgOdnNsR+7pA8RK+Mb8nkOEJRO2R8E+i8jNIdm+CXD94b4spoUBHG73CyF7gfJdHHO2eqnkqnsIc0P8G7TdpdckuAOm17KXYyYAiwhA6CYHNdYgtNnMc3S1zTvjmK6iyUOTuCQrdqK4Ebq6Ywg5wjtoHICc0Hx2U4di7E2hfRRXjjdE+EHwnASNLS431u03XZQV1zbBJEaxGxTGCopI2yGQPfn3LQ0jvQ22jkUmssNX0Vxu/c6eUzbgi9rg6d66gBycEknui99OlmnXu6UwnISqkIy+SKKGKq0L5btcXu1seHHQ96NrY8OOh/cmGVhKyKehT1XF++yF7tbHhx0PesbW7uHHQPtTDWEZFLQOq4v32QvdrZ3DjoH2o2tncOOh70w0IyKWgdVxftshebWzuHHQ96NrZ3Djoe9MNCMiloHVcX77IXm1s7hx0Peja2dw46HvTDQjIpaB1XF++yF5tbO4cdD3o2tncOOh70w0IyKWgdVxfvshebWzuHHQ96NrZ3Djoe9MNCMiloHVcX77IXm1s7hx0Peja2dw46HvTDQjIpaB1XF++yF5tbO4cdWfas7Wx4cdD3phLKMinoHVcX77IXm1seHHQ/uRtbHhx0P7kw1goyKegdVxfvshe7Wx4cdD3rtYq4qGgke/ZA/ObmWzbW0331KCvhiZChBd0jFX+QxFWDjOXb/ABH/2Q=="/>
          <p:cNvSpPr>
            <a:spLocks noChangeAspect="1" noChangeArrowheads="1"/>
          </p:cNvSpPr>
          <p:nvPr/>
        </p:nvSpPr>
        <p:spPr bwMode="auto">
          <a:xfrm>
            <a:off x="449263" y="160338"/>
            <a:ext cx="304800" cy="304800"/>
          </a:xfrm>
          <a:prstGeom prst="rect">
            <a:avLst/>
          </a:prstGeom>
          <a:noFill/>
          <a:ln w="9525">
            <a:noFill/>
            <a:miter lim="800000"/>
            <a:headEnd/>
            <a:tailEnd/>
          </a:ln>
        </p:spPr>
        <p:txBody>
          <a:bodyPr/>
          <a:lstStyle/>
          <a:p>
            <a:endParaRPr lang="pl-PL"/>
          </a:p>
        </p:txBody>
      </p:sp>
      <p:sp>
        <p:nvSpPr>
          <p:cNvPr id="16" name="AutoShape 27" descr="data:image/jpeg;base64,/9j/4AAQSkZJRgABAQAAAQABAAD/2wCEAAkGBxQPEhQUEhQVFRUUFxQUFRQUFRYUFBUUFBUWFhUXFRQYHCggGBonHBQVITEhJSkrLi4uFx8zODMsNygtLisBCgoKDg0OGxAQGywlHCUsLCwsLCwsKywsLCwsLCwsLCwsLCwsLCwsLCwsLCwsLCwsLCwsLCwsLCw3LCwsMSssLP/AABEIAGkB4AMBIgACEQEDEQH/xAAcAAACAgMBAQAAAAAAAAAAAAAABwYIAQQFAwL/xABTEAABAwIABgsKCggFAwUAAAABAAIDBBEFBgcSITETF0FRU1RxkZKT0hQiMmFyc4Gx0eEjMzREgqGys8HCFjVCUmKDouIVJENjwyWU0yZ0hKPx/8QAGgEAAwEBAQEAAAAAAAAAAAAAAAMEAgEFBv/EACoRAAIBAgQGAwADAQEAAAAAAAABAgMRBBNRoRIUFSExUjJBYQUicYFC/9oADAMBAAIRAxEAPwB4qLVmULB0Rc11UwuaS0taHPIINiO9Gu4UosqpYZ+UT+em+8cmU4KT7mJysPGbKzg9up0ruSJ342WlLlkpBqhnd6GD1uSPQnZMTGYxzvy0wblLN6XRj8V8bdUXFJemxJtC7kxOcbHIMtUXFJemxerMtFPu0045DGfzJLIRkxDjY9IcsNEfCZO36Ad6nLv4Fx8oaxwZHO0PdoayQGNzvE3OtnHxBVsR/wDo5RqKy6MTuYy3IKyoJkkxkfXUpbM7OlgcGFx1vYRdjj47aCd3NU7U0lZ2Gp3MEqE4xZTaOje6MF00jdDmxAENO8XkgX8S9cquHHUVA8xktklIhY4a25984jx5oKrum06fErsxOduyG7NlrH7FGT5UwH1BhWm/LVN+zSRDlmefUwJXITsqJjjYzDloqdymg6chWBloquLQdKRLRC7lx0OcchnNy01G7SwnkkePyrZiy1v/AGqJv0Zz+MaVCFzKjod42Oaky0Qk/CU0rPG1zHgc9ip7i9jFT4Qj2SnkDwDZw1PYddnNOkKrik2TjDbqKvhN7Mlc2GUbhbIc1pPI4tPPvrE6St2NRm/ssk5LOtyvxwSSRSUkwfG5zHDPZ4TSQd3VujxEJmBI7LdgbYaqOoaO9qG2dbhYwBzlpHRSqaTdmbk2l2O9t1Q8Vm6cftUpxHx3iwtsoZG6N0WaS15BJa79oW3LiyripVkxwv3JhGEk2ZLeF+9aTwT6HhvOU6VKNuwtTdyyAQsBZUo4FheVVO2NjnvNmtBc4ncAFyfqSnr8tFnkQUucwE2dJIWOcN/NANlqMXLwcbS8jdWUocH5Z7vAnps1hIu6OTOLRfSc0gXA16E2aadsjWuabtcA5pGogi4IRKDj5BNPweqELBWTpEsdseY8EmJr43SOlzjmsLQQ1u6b+M2UY26YeKzdOP2qA5SsL92YRmcDdkZEMe9mx+FzvLzzKMKqNKNu4lzdx20GV1lRLHFHSTF8j2saM9mtxtp8Q1nxBMwFI/IhgYS1MlS4aIG5rfOSA39IaD0k8Ak1Ek7IZFtq7NDDuFmUUD55b5kYBdmjOOkgaB6Uv6rLNTN+Lp5ncpY0eslSvKNHnYMqx/tOPNY/gq1LdKCku5mcmhsTZa3fsUQ+lP7I1qPy0VO5SwjlkefwCWSE7KiY42Mk5Zqvi9PzyH8yBlmq+Ap//s7SWyFzLhoHGxmNyz1Q100B5HSD2rYhy1y/tUcZ8mdw9caVaF3KjoHGxy02WmI/GUsjfGx7H257Ka4s43UuEgdgku5oBdG4ZsjQd3NOsblxoVZVt4JwrJRTMnhNnxm43nD9pp8RGhYlRVux1Tf2WvWCvCiqRLGyRvgva145HC49a+cJVQhikkOqNjnn6IJ/BTDjgY3Y8U2DLNkJfKRcRR2L7b7txo5VA6rLXJ/pUbQNwyTG/M1n4pZYQrn1Mr5pCXPlcXuJ3zqHINQG8FrqqNJJdxLmxkvyzVe5BTjl2Q/mC8HZYK86mUw/lvP/ACJeoWsuOhnjYwNt6v8A3afq3/8AkQMr9f8Au0/Vv/8AIl+hGXHQONjHjyyVo1w0x9Eg/OtmLLVOPCpIj5Mr2+tpSvQjLjoHGxwQZamHw6R48iVrvtNCm2JmN0eFWPfFHIwRuDSJM3WRfRmkqtKd2QmK1HM796c/0sYEqpTjGN0bjJtjMVUcM/KJ/PTfeOVrlVHDPyifz033jkUPLO1DTTQxcyTNq6eGd1U5uysa/MbE3vc7czi7TzJYBWZxA/V1H5mP1LdWTiuxmCT8kRhyM0o8KoqHdWPyrYGR6i/fn6beymMhT5ktRnChcOyO0W5JOPpN/Fq1psi9MfBqZxyiNw+ymgsFGZLUOFFZ8d8VH4KmbG54ka9pfG/NzSQDYhzbnSNHOo8mrl7b8JSH+CUf1MSqVVN3jdiZKzGlkFk+Gq277Ij6Q53tToSQyEO/zdQN+Fv1Se9O9T1fkNh8RU5e5PgaVu/LIeZlvzJNpwZfT3lH5c32WpPp9L4i5+SRYhYvNwlWNheSGBrpHlvhWbYWBOq5cNKc1PkywcwfEZ3lySH8Uvchfy6b/wBu63WRp5hKqyalY3BKxFxk7wbxSP05x9bl9DJ/g3iUHRupNdZSuJ6m7IizsnmDT8zi9AI9RXBxpyY0Xc8r4GOikYxzmFr3Ft2i9i030G1kxiuXjPWNgpJ5HkANik16NJaQByrqlK/k40rFWWm69aZ+a9h3nsPM4FeTRoXpALvaN9zRzkK1+BBbSJ1wDvgHnUTyo4F7swfKALvi+GZo03YDcDlaXD0qVwCzWjeAH1L6eL69PiUCdncoauVGBWQSDcGxGkEawRqI9Nl1sbMDdwVc0FrNY67PNu0s+ogehclXqzRP4ZaDE/C/dtHBPuvY3PG9I3vXjpArtJR5CsM3bPSOPgkTR+S7vZAOQ5p+km2oZqzaKIu6IJlkwtsGD3Rg2dUObEPI8KT+kW+kkCmFlrwvs1a2Bp72nYAfOSd87mbmc5S9VVJWiJm7sFYDI7hbujB7GON307nQnfzQc6O/0XAehV/TEyJYX2KsfA497UMOb5yPvhztz+iEVVeIQdmPVcTHTC/cVFPN+01hDBvyO71g5yOZdtKLLthn4ikadd55OQHNjB5TnH6IU0FeVh0nZCjvfWbk6ydZO+VglZXZxOwN3dWQwEXa5wdJ5tnfP5wLelWPsifyPXJjgTuOgiaRZ8vw0m/nSWIB5Gho9Cli+WhfShbu7lKVjRw3g8VUEsJOaJWOZnWvbOFr23UvaTIxTt+MqJnn+EMjHqJ+tM8qGYxZSqKieYy50sjdDmxAENO8Xmwv4rrUXLwjLt9mtDkmwe3W2V3LK4epbkeTLBo/0L8skh/FRifLTH+xSSHypGN9QK0pctcn7NGz0zu/Bi3w1GZvEnYydYN4oz0l5/MsnJ3g3ikfO72peOy0VO5Sw+mR5/BfG3PVcWg6ciMuoHFAYEuTXBrvm4HkvePzLk4WySUT43bDskT7HNOeXtvbRnNdrCjLMtNRu0sJ5JXj8pW3HlqJHf0fRmv62BdUKiDiiKZ7C0kHWCQeUGxWF6VUue977Wz3OdbeznE2+teapFFm8RXl2D6QngY/srzyhzZmDaw/7Lx0hm/ivbEhtsH0nmY/shaGVM/9Lq/Ib94xQ/8Aoo+iuIQBewGs6BylC9qP4yPy2faCuZOO3AuSWjbG3Z9klkIBcc8sbc6SGtbuLrx5NMHD5vflkkP5lLmhfSic5alHCiK7XeDeKR87+0vl2TnBp+asHI54/MpYhc4pahZEMkyYYNP+gRySSD8VqTZJcHu1CVvJK4/UbqfLCOOWocKFjUZGKY+BUTt5RG4fZBUwxLxbbgyn2Bshk79z84tDT31tFgV3kIc5PswSSMqqOGflE/npvvHK1yqjhn5RP56b7xydQ8sxUNRWZxA/V1H5mP1KsysziB+rqPzMfqWq/hHKZIEIQpRoIQhACey+DvqPkn9caUybWXzXR8k//GlKrKXxET+QychPyyfzH/IE8UjshXyyfzH/ACNTxSKvyGQ8Cky++DR+VP8AZYlAm/l98Gj8qb7LEoE+l8Rc/J6QTujN2Ocw6rscWnkuNxbbcNVI1VE4/mydpZwJgSeueY6dme9rS8i4bZoIF7uIGsjnXYfk8wkPmrzyPjP5lpuP2cSf0cxmM1YNVVOP5r/avT9LK7jdR1rlsuxEwiPmcvozD+ZfBxJwhxObmHtR/X8D+x4fpXW8bqOtd7Vo1mEpp/jZZJBrs97nDmJsuw3ETCJ+Zy+nMHrctiPJ1hJ3zYjynxj8yLx/A7kVXUxWoDU1lNE0Xzpo7+JrHB7yfotKklJkpwhIRnNijG6XSXt6Gg3TMxCxAjwXeRz9mncLGTNzWsbutjbc28ZJuVidVJdjsYP7JqEFACypB4nsumBdMFW0b8En2oz9oekJTKzuOuB+7qKeEWznMJjvuSN75h5wOdVi5RY7oOsHeVdGV42E1FZ3O7iNhnuGuglJszO2OTzcnem/iBIP0VZaqnbExz3GzWNc5x3AGgknmCqW5txy6E4MO43bLi+w53wkwFK/Tpu3RLztb/Us1YXaYQfZirwthA1U8sztcr3P067OOgegWHoWzitgvu2rgg3HyNz/ADYOc/8ApBC5aZ2QvBOfPPUuGiJoiYf45O+dbka0dNNk+GJld2QTGXBZo6ueA6o5HBvkHvmf0kLwwNhA0tRFO3XE9r9G8D3w9IuPSmDlzwTmVENS0aJWGN5/jj0t52u/pSyXIviiD7MtpTzCRjXtN2vAcDvhwuDzFVmx1wz3dWzzA3aXZsfm2d60jxGxP0kxME427Hi+TnfCxDuNunTc6Iz6GG/0Un2iwAG5oS6ULNs1N3SMpuZCsC/H1bhrtDHyA50hHKcwegpRgE6ALk6AN8nQAFZ/E3BHcVHBB+0xgLyN2R3fPPSJWqztGwQXc7QCyhCkHEVyk4bdQ0EsjCRI7NiYd0OkNrjxgXPoVbwE68vUtqSmb+9UXP0YZPakoFXRX9biankEWUiyfYDZhCujhkvsea+R4BsS1g1XGq7i1POHEPBzBoo4T43NzjzldlUUXY5GFytSFZtuJdAPmdP1TT+CycTaA/M6fqmexYz1oay2VjQrLOxEwcfmcHoZb1Lxkyd4NPzSMchcPxXc9aHMtlb0L3r4w2WRo0BskjQPEHuA+oLwTkYLPYk/IKTzMf2QuflU/VVX5DPvGLoYk/IKTzEf2QtDKiP+l1fkN+qRhUS+RR9FcF7UPxsfnI/ttXivaiPwsfnI/thWvwTlswsr5avpQMpBCELgAoNj9j8cFSxR7DsuyML75+bbNdm2tY3U5SRy8n/NU3mX/eBMpxTlZmZOyN7bpPFB1v8AapNiFj+cKzSRbDsexx7JfPzr3cG2tYb6r+mVkH+WVHmB94E6dOKjdGIybY8FVHDPyifz033jla5VRwz8on89N945ZoeWFQ1FZnED9XUfmY/UqyqzWIH6uo/Mx+par+EFMkCEIUo0EIQgBP5fNdHyT+uNKVNfL54dJ5M3rjSoVlL4iJ/IZOQr5ZP5j/kanikfkJH+bqPMj7wJ4JFX5DIfEU2XxvwdIf45RztafwSeT3y2YNMtAJAL7BIJD4muBY48nfBIhOov+oufkmeSbDEdHX3mcGMkjfFnu0NDi5jm3O5fNsn/AB1bHansPI4H1FVNQzvdWjk0InS4ne52M7Ft2uB1EL6VTG1cg1SPHI9w9RX33fLwsvWP9qxkfp3MLXFwGshfDqlg1uaOVwCqi6rkOuSQ8r3H1leTnE6yTym6Mj9DMLT1GHKaPw6iFvlSMH4rVwdjbRVMohgqY5JCCQ1hzrhuvSBb61V8MG8FLMlk2ZhSm/iMjOeJ/wCIXHRSQKpdljwsrAWUgaYIVb8pmB+48ITNAsyW0zN60nhD0PDvqVkClllxwPslNHUgaYHhrvNynN5g7N502lK0jE1dCTXoZ3ZgjucwOLw3cz3ANLuZrR6F5hCrEArF5LMFdy4OguLOlGzuB1/CaWg8jc1IXFzBndlVBBwkjWnyRpf/AEhytNEwNAA0AAADeA0AKevLwhtNfZEcquCu6cHTWF3QjZ221/B6Xf05yrqFbeaMOBaRcOBBG+CLEfWqsYwYNNJUzQH/AEnuaPJ1s/pLV2hL6Covs1NndmGO5zC4SZu5nhpaDzEj0rzQhPFEryX4H7rwhECLsivM/eszwB6XlvMVY4BLTIfgfY6V9S4d9O8hu/scZLRzuzkywpKsryHwVkZQhYSjYrcvjf8ALUp/33Dnhf7EmE/ss2DzNg5zgLmCRk30RdjvqeeZIFV0X/UTU8kzyQ1bYsJx5xAD45YwToGcQ1w+wR6VYYFVGC6MGHqqPQypnbyTSe1cqUuJ3CM7ItRdF1Vz9J63jdR1z/ag4zVvG6jrpPasZD1NZiLR3WrhKuZBG+SVwYxjS5znGwAAuVWB2Hao66mc/wA6TtLUnqpJPjJHv8t7n+srqoPU5mGKqbZHvf8Avve7pOJ/FeaEWJ0NF3HQANZcdAA8ZJAVAss7iP8Aq+kvwEf2QtbKS2+DKzzLjzWP4Lr4Fo+56eGLg42MPK1oB+tauOFEaiiqYm6S+GRo5c0kepQr5FH0VeX1E/Nc07xB5jdfAWVcTlscH1TZo2SMcHNc1pBGkG4BWxdVQpMJTQ6IppYxvMke0cwNl0GY3V7dVZUda4+tTugxuYiz90XVY/00whx2fpD2L5fjhXnXWVHWEepcyGGYiz10kMvHyum8w77wqESYxVbvCqqg/wA6TtLSqaqSUgyPe8gWBe5zyBrsC46FuFJxdzMppo8Uysg/yyo8wPvAlqmVkH+WVHmB94Fup8Gch5Q71V7C+CKg1E5FNUEGaYgiCYggyOsQc2xCtChTQnwjZRuVUGBqnitT/wBvN2FY7EaNzMH0jXNLXCFgLXAtcDbUWnSCu6iyJ1OIIxsZQhCWaBYKEIAUWXKkllkpdjilkAZLfY43yWJczXmg21JYf4PU8Wqf+3m7CtZZCdGrwq1jDgm7iYyI0EsVVOZIZYwYWgGSJ8YJz9QLgLp0LCEuUuJ3NJWVjzqYGyNcx4DmuBa5pFwWuFiCN6xSgxgyOvzy6jlbmHSIpbgt8QkF7jlF+VONFkRk4+AaTK8VGS/CTNUTH+RK381lpSZP8JN+aSHkdGfU9WTRZMVaRjLRWY4k4QHzOfog+or5/QzCHE6joe9Wcsiy7nyDLRWZuI+ETqo5vSGj1uWxHk8wk75q8eU+IfnVkbIsuZ8gy0V7p8lmEX6442eVKPygqTYpZLamlqoKiSaICF4eWNznFwsQQDYAa03kFcdaT7HVBIAsrAWUo2C0cM4OZVQSQv8ABla5h8VxrHjGv0LeWLIArlhHJxhCGRzGwGZoJtJGWZrhuGxcCD4itb9A8JcTl54+2rLWRZOz2Ly0KvJViHNSTGqqmhjg1zIorhzhnWDnuINgbXAH8RTUCAEJcpOTuzaVjKVGVTEOaqm7qpW57nNaySIEBxLNDXtJNjosCPEE11iyIycXdA1crT+geEuJy88fbW1g3JvhCaQMdAYWki8khZmtG6bAkk7wVjLIsmuvIwqaNPBOD20sMcLPBiY1jeRost1YQkDDKELCAPOpgbI1zHgOa4FrmnUQRYgpIYyZJKmF7jSETRG5a1zg2Vo/dJdody3CeaLLcZuPgy4plZZsScIM10c/0Wh/2SVpy4u1jPCpKof/AB5fwarTWQmZ70M5aKouwVUDXT1A5aeYflWP8Nn4vP1EvZVr0Iz3oGWiqTcE1B1U1SeSnm7K2YsWa1/g0dUf5Eo9bVaRCM96BlorTTYh4RkNhSSDxvzGD05zkxsQMmJpZG1FW5rpGaY4m6Wsd+85x8IjcAFhr0pn2WbLMqsn2OqCQBDghCUbEtj/AJM5Wyvnom7IyQl7oRYPY46XZgPhNJubawlxUYOmjJEkMzCNx8UjfW1WvsiydGs0rMw4JlSSwjWCOUEetfBcFbZ0DTra08oBXk6giOuOM/Qb7FrP/DOWVNzxvjnWc4b4Vr/8Lh4GLq2+xfTcHQjVFH0G+xdz/wADL/SqDWk6gTyaV7x0EzvBhmd5MUjvU1WsZTMbqa0cjQF62XM/8DL/AEq9TYqV0ng0dR6YnMHO8BMvI/ivV0U80lTCYmvia1uc5pOcH3tZpO4msQsALEqrasaUEmDkv6jKI5j3N2AHNc5vxhGokX8FME6khsIfGyecf9sqDFVJQS4T2v4jC0q8pKor2RNNsl3F29YeyjbJdxdvWHsqBoUnM1NT3elYT13ZPNsl3F29YeyjbJdxdvWHsqBoRzNTUOlYT13ZO9sl/F29YeyjbJfxdvWHsqCIRzNTUOk4T13ZO9sl/F29YeyjbJfxdvWHsqCIRzNTUOk4X13ZO9sl/F29YeyjbJfxdvWHsqCIRzNTUOk4X13ZO9sl/F29YeyjbJfxdvWHsqCIRzNTUOk4X13ZO9sl/F29YeyjbJfxdvWHsqCIRzNTUOk4X13ZO9sl/F29YeyjbJfxdvWHsqCIRzNTUOk4X13ZPNsl3F29YeyjbJdxdvWHsqBoRzNTUOk4T13ZPNsl3F29YeygZSXcXHokPZUDQjmamodJwvrux3YBwwysiEjLjSQWnW1w1g29C6YSqyc4W2GfYnHvZtXikaNHOLjmTVC9CjUzI3+z5fH4Xl6zgvHlf4aOG8LRUULppnZrGDSdZJ3GtG647gS8blZfO4ikwfPM1p0m5J9Ija4N5Lr6y8B/csFr5uzHO3r7G7Nv9a26SpmiwRTPwVsRzWh0ufYizWOMpIuO/wA8cqqjFWuQNu5JsT8YThGF0joXwOa90ZY86bttfcBGvdChrcrZe6RsdBNJsZcHZj86wa4tziGsNhoXWyVYzz4TimfUFhLJGsbmMzNBYHadJudKWGJ9RXRT1r8HtY57Q8yBwDjmCR5GY0kXde+hdjBXZxy8WG3iRj3FhUva1jopIwHFjiHAtJtnNcNYvoOgbi1scMosWD5RAyJ885tdjCAG5wu0E6SXHRoA3VHch8MUhqaguc6oc7NeDYAMec/OaBvuvfyVysUiBjFUbNbO2Wrzc79/O+Dtf+DV4rI4Fd/h3idkSjA+VNj52wVdNJSvcWtBce9BcbNzw4Nc0E7tiFIMeMbBgqJkpiMue/MsHhlu9Lr3IO8oBl7LC+ktbZc2bV4WZdmbfxZwNvT410Msgd/h1Jna89mdy7C78brnCnZ6hd9yZ1mNAjwcK/YyQ6KObYs4AgSBpzc61rjO+pa+B8cRU4PlrhEWiJs7tjLwSdhBJ762i9t5R/DEzf0aj0jTSU7R5VmC3LfRZamJY/8ATlV5uu+y8I4Fb/ocTPqPLFdpk7gm2MEB0jXgtaTqBdm2vpGgkKfYtYdiwhA2eG+a64IcLOa4a2uF9YSNxRdhCWiqKWjphLFO7NllJaCy7GgtGc4Ad6Bp02um5k3xbfg2kEcpBke4yPDdLWkgANB3bADSu1IxQRbZK7rlYw4aZRRbI+5uc1rRrc47mldNyU2P+Fu6Kksae8h70bxcfDPqHoUdepwRv9noYDC8zWUX48v/AA622S7i46w9lG2S7i7esPZUDQoOZqan0/ScL67snm2S7i7esPZRtku4u3rD2VA0I5mpqHSsJ67sne2S/i7esPZRtkv4u3rD2VBEI5mpqHScJ67sne2S/i7esPZRtkv4u3rD2VBEI5mpqHScL67sne2S/i7esPZRtkv4u3rD2VBEI5mpqHScL67sne2S/i7esPZRtkv4u3rD2VBEI5mpqHScL67sne2S/i7esPZRtkv4u3rD2VBEI5mpqHScL67sne2S/i7esPZRtkv4u3rD2VBEI5mpqHScL67sne2S/i7esPZWdsl3F29YeyoGhHM1NQ6ThPXdk82yXcXb1h7KNsl3F29YeyoGhHM1NQ6VhPXdk82yXcXb1h7K7WKeNhrpHsMYZmtzrh2dfvrbwSpUzyW/KJvND7YTKNecppNkmP8A47D0sPKcI90M06lAKjJ0Xvc7Zx3znOtmas4k21+NT/cWGK6dOM1/Y+ew+Jq0Lum7XF9tbHhx0P7kbWx4cdD+5MNYScinoU9Vxfvshe7Wx4cdD+5Y2tjw46HvTDQjIp6B1XF++yF5tbO4cdA+1G1s7hx0D7Uw0IyKWgdVxftshebWzuHHQ96NrZ3Djoe9MNCMiloHVcX77IXm1s7hx0Peja2dw46HvTDQjIpaB1XF++yF5tbO4cdD3o2tncOOh70w0IyKWgdVxfvshebWzuHHQ96NrZ3Djoe9MNCMiloHVcX77IXm1s7hx0Peja2dw46B9qYaEZFLQOq4v22QvNrZ3DjoH2o2tjw46H9yYYQUZFPQOq4v32QvdrY8OOh/cja2PDjoe9MJCMinoHVcX77IgFPk7cx7XCo8FwdoZvEHfU/ZqQFkJ0KcYfElr4qrXs6jvY0sM4KirInQztz43ixGojeLSNIcNYIS8OSQxlwp66aON97s377+aQDo0ak0ChMUmvBO4pkYxGxSbgmORjZHSbI8PJcA2xDQ2wA3NC1cTsRW4NmnlErpNmFi0tAt35fotr12UwQjjbCyIdiviKMHVcs8Uzi2UPBhLQGgOdnNsR+7pA8RK+Mb8nkOEJRO2R8E+i8jNIdm+CXD94b4spoUBHG73CyF7gfJdHHO2eqnkqnsIc0P8G7TdpdckuAOm17KXYyYAiwhA6CYHNdYgtNnMc3S1zTvjmK6iyUOTuCQrdqK4Ebq6Ywg5wjtoHICc0Hx2U4di7E2hfRRXjjdE+EHwnASNLS431u03XZQV1zbBJEaxGxTGCopI2yGQPfn3LQ0jvQ22jkUmssNX0Vxu/c6eUzbgi9rg6d66gBycEknui99OlmnXu6UwnISqkIy+SKKGKq0L5btcXu1seHHQ96NrY8OOh/cmGVhKyKehT1XF++yF7tbHhx0PesbW7uHHQPtTDWEZFLQOq4v32QvdrZ3DjoH2o2tncOOh70w0IyKWgdVxftshebWzuHHQ96NrZ3Djoe9MNCMiloHVcX77IXm1s7hx0Peja2dw46HvTDQjIpaB1XF++yF5tbO4cdD3o2tncOOh70w0IyKWgdVxfvshebWzuHHQ96NrZ3Djoe9MNCMiloHVcX77IXm1s7hx0Peja2dw46HvTDQjIpaB1XF++yF5tbO4cdWfas7Wx4cdD3phLKMinoHVcX77IXm1seHHQ/uRtbHhx0P7kw1goyKegdVxfvshe7Wx4cdD3rtYq4qGgke/ZA/ObmWzbW0331KCvhiZChBd0jFX+QxFWDjOXb/ABH/2Q=="/>
          <p:cNvSpPr>
            <a:spLocks noChangeAspect="1" noChangeArrowheads="1"/>
          </p:cNvSpPr>
          <p:nvPr/>
        </p:nvSpPr>
        <p:spPr bwMode="auto">
          <a:xfrm>
            <a:off x="601663" y="312738"/>
            <a:ext cx="304800" cy="304800"/>
          </a:xfrm>
          <a:prstGeom prst="rect">
            <a:avLst/>
          </a:prstGeom>
          <a:noFill/>
          <a:ln w="9525">
            <a:noFill/>
            <a:miter lim="800000"/>
            <a:headEnd/>
            <a:tailEnd/>
          </a:ln>
        </p:spPr>
        <p:txBody>
          <a:bodyPr/>
          <a:lstStyle/>
          <a:p>
            <a:endParaRPr lang="pl-PL"/>
          </a:p>
        </p:txBody>
      </p:sp>
      <p:sp>
        <p:nvSpPr>
          <p:cNvPr id="26648" name="AutoShape 29" descr="data:image/jpeg;base64,/9j/4AAQSkZJRgABAQAAAQABAAD/2wCEAAkGBxQPEhQUEhQVFRUUFxQUFRQUFRYUFBUUFBUWFhUXFRQYHCggGBonHBQVITEhJSkrLi4uFx8zODMsNygtLisBCgoKDg0OGxAQGywlHCUsLCwsLCwsKywsLCwsLCwsLCwsLCwsLCwsLCwsLCwsLCwsLCwsLCwsLCw3LCwsMSssLP/AABEIAGkB4AMBIgACEQEDEQH/xAAcAAACAgMBAQAAAAAAAAAAAAAABwYIAQQFAwL/xABTEAABAwIABgsKCggFAwUAAAABAAIDBBEFBgcSITETF0FRU1RxkZKT0hQiMmFyc4Gx0eEjMzREgqGys8HCFjVCUmKDouIVJENjwyWU0yZ0hKPx/8QAGgEAAwEBAQEAAAAAAAAAAAAAAAMEAgEFBv/EACoRAAIBAgQGAwADAQEAAAAAAAABAgMRBBNRoRIUFSExUjJBYQUicYFC/9oADAMBAAIRAxEAPwB4qLVmULB0Rc11UwuaS0taHPIINiO9Gu4UosqpYZ+UT+em+8cmU4KT7mJysPGbKzg9up0ruSJ342WlLlkpBqhnd6GD1uSPQnZMTGYxzvy0wblLN6XRj8V8bdUXFJemxJtC7kxOcbHIMtUXFJemxerMtFPu0045DGfzJLIRkxDjY9IcsNEfCZO36Ad6nLv4Fx8oaxwZHO0PdoayQGNzvE3OtnHxBVsR/wDo5RqKy6MTuYy3IKyoJkkxkfXUpbM7OlgcGFx1vYRdjj47aCd3NU7U0lZ2Gp3MEqE4xZTaOje6MF00jdDmxAENO8XkgX8S9cquHHUVA8xktklIhY4a25984jx5oKrum06fErsxOduyG7NlrH7FGT5UwH1BhWm/LVN+zSRDlmefUwJXITsqJjjYzDloqdymg6chWBloquLQdKRLRC7lx0OcchnNy01G7SwnkkePyrZiy1v/AGqJv0Zz+MaVCFzKjod42Oaky0Qk/CU0rPG1zHgc9ip7i9jFT4Qj2SnkDwDZw1PYddnNOkKrik2TjDbqKvhN7Mlc2GUbhbIc1pPI4tPPvrE6St2NRm/ssk5LOtyvxwSSRSUkwfG5zHDPZ4TSQd3VujxEJmBI7LdgbYaqOoaO9qG2dbhYwBzlpHRSqaTdmbk2l2O9t1Q8Vm6cftUpxHx3iwtsoZG6N0WaS15BJa79oW3LiyripVkxwv3JhGEk2ZLeF+9aTwT6HhvOU6VKNuwtTdyyAQsBZUo4FheVVO2NjnvNmtBc4ncAFyfqSnr8tFnkQUucwE2dJIWOcN/NANlqMXLwcbS8jdWUocH5Z7vAnps1hIu6OTOLRfSc0gXA16E2aadsjWuabtcA5pGogi4IRKDj5BNPweqELBWTpEsdseY8EmJr43SOlzjmsLQQ1u6b+M2UY26YeKzdOP2qA5SsL92YRmcDdkZEMe9mx+FzvLzzKMKqNKNu4lzdx20GV1lRLHFHSTF8j2saM9mtxtp8Q1nxBMwFI/IhgYS1MlS4aIG5rfOSA39IaD0k8Ak1Ek7IZFtq7NDDuFmUUD55b5kYBdmjOOkgaB6Uv6rLNTN+Lp5ncpY0eslSvKNHnYMqx/tOPNY/gq1LdKCku5mcmhsTZa3fsUQ+lP7I1qPy0VO5SwjlkefwCWSE7KiY42Mk5Zqvi9PzyH8yBlmq+Ap//s7SWyFzLhoHGxmNyz1Q100B5HSD2rYhy1y/tUcZ8mdw9caVaF3KjoHGxy02WmI/GUsjfGx7H257Ka4s43UuEgdgku5oBdG4ZsjQd3NOsblxoVZVt4JwrJRTMnhNnxm43nD9pp8RGhYlRVux1Tf2WvWCvCiqRLGyRvgva145HC49a+cJVQhikkOqNjnn6IJ/BTDjgY3Y8U2DLNkJfKRcRR2L7b7txo5VA6rLXJ/pUbQNwyTG/M1n4pZYQrn1Mr5pCXPlcXuJ3zqHINQG8FrqqNJJdxLmxkvyzVe5BTjl2Q/mC8HZYK86mUw/lvP/ACJeoWsuOhnjYwNt6v8A3afq3/8AkQMr9f8Au0/Vv/8AIl+hGXHQONjHjyyVo1w0x9Eg/OtmLLVOPCpIj5Mr2+tpSvQjLjoHGxwQZamHw6R48iVrvtNCm2JmN0eFWPfFHIwRuDSJM3WRfRmkqtKd2QmK1HM796c/0sYEqpTjGN0bjJtjMVUcM/KJ/PTfeOVrlVHDPyifz033jkUPLO1DTTQxcyTNq6eGd1U5uysa/MbE3vc7czi7TzJYBWZxA/V1H5mP1LdWTiuxmCT8kRhyM0o8KoqHdWPyrYGR6i/fn6beymMhT5ktRnChcOyO0W5JOPpN/Fq1psi9MfBqZxyiNw+ymgsFGZLUOFFZ8d8VH4KmbG54ka9pfG/NzSQDYhzbnSNHOo8mrl7b8JSH+CUf1MSqVVN3jdiZKzGlkFk+Gq277Ij6Q53tToSQyEO/zdQN+Fv1Se9O9T1fkNh8RU5e5PgaVu/LIeZlvzJNpwZfT3lH5c32WpPp9L4i5+SRYhYvNwlWNheSGBrpHlvhWbYWBOq5cNKc1PkywcwfEZ3lySH8Uvchfy6b/wBu63WRp5hKqyalY3BKxFxk7wbxSP05x9bl9DJ/g3iUHRupNdZSuJ6m7IizsnmDT8zi9AI9RXBxpyY0Xc8r4GOikYxzmFr3Ft2i9i030G1kxiuXjPWNgpJ5HkANik16NJaQByrqlK/k40rFWWm69aZ+a9h3nsPM4FeTRoXpALvaN9zRzkK1+BBbSJ1wDvgHnUTyo4F7swfKALvi+GZo03YDcDlaXD0qVwCzWjeAH1L6eL69PiUCdncoauVGBWQSDcGxGkEawRqI9Nl1sbMDdwVc0FrNY67PNu0s+ogehclXqzRP4ZaDE/C/dtHBPuvY3PG9I3vXjpArtJR5CsM3bPSOPgkTR+S7vZAOQ5p+km2oZqzaKIu6IJlkwtsGD3Rg2dUObEPI8KT+kW+kkCmFlrwvs1a2Bp72nYAfOSd87mbmc5S9VVJWiJm7sFYDI7hbujB7GON307nQnfzQc6O/0XAehV/TEyJYX2KsfA497UMOb5yPvhztz+iEVVeIQdmPVcTHTC/cVFPN+01hDBvyO71g5yOZdtKLLthn4ikadd55OQHNjB5TnH6IU0FeVh0nZCjvfWbk6ydZO+VglZXZxOwN3dWQwEXa5wdJ5tnfP5wLelWPsifyPXJjgTuOgiaRZ8vw0m/nSWIB5Gho9Cli+WhfShbu7lKVjRw3g8VUEsJOaJWOZnWvbOFr23UvaTIxTt+MqJnn+EMjHqJ+tM8qGYxZSqKieYy50sjdDmxAENO8Xmwv4rrUXLwjLt9mtDkmwe3W2V3LK4epbkeTLBo/0L8skh/FRifLTH+xSSHypGN9QK0pctcn7NGz0zu/Bi3w1GZvEnYydYN4oz0l5/MsnJ3g3ikfO72peOy0VO5Sw+mR5/BfG3PVcWg6ciMuoHFAYEuTXBrvm4HkvePzLk4WySUT43bDskT7HNOeXtvbRnNdrCjLMtNRu0sJ5JXj8pW3HlqJHf0fRmv62BdUKiDiiKZ7C0kHWCQeUGxWF6VUue977Wz3OdbeznE2+teapFFm8RXl2D6QngY/srzyhzZmDaw/7Lx0hm/ivbEhtsH0nmY/shaGVM/9Lq/Ib94xQ/8Aoo+iuIQBewGs6BylC9qP4yPy2faCuZOO3AuSWjbG3Z9klkIBcc8sbc6SGtbuLrx5NMHD5vflkkP5lLmhfSic5alHCiK7XeDeKR87+0vl2TnBp+asHI54/MpYhc4pahZEMkyYYNP+gRySSD8VqTZJcHu1CVvJK4/UbqfLCOOWocKFjUZGKY+BUTt5RG4fZBUwxLxbbgyn2Bshk79z84tDT31tFgV3kIc5PswSSMqqOGflE/npvvHK1yqjhn5RP56b7xydQ8sxUNRWZxA/V1H5mP1KsysziB+rqPzMfqWq/hHKZIEIQpRoIQhACey+DvqPkn9caUybWXzXR8k//GlKrKXxET+QychPyyfzH/IE8UjshXyyfzH/ACNTxSKvyGQ8Cky++DR+VP8AZYlAm/l98Gj8qb7LEoE+l8Rc/J6QTujN2Ocw6rscWnkuNxbbcNVI1VE4/mydpZwJgSeueY6dme9rS8i4bZoIF7uIGsjnXYfk8wkPmrzyPjP5lpuP2cSf0cxmM1YNVVOP5r/avT9LK7jdR1rlsuxEwiPmcvozD+ZfBxJwhxObmHtR/X8D+x4fpXW8bqOtd7Vo1mEpp/jZZJBrs97nDmJsuw3ETCJ+Zy+nMHrctiPJ1hJ3zYjynxj8yLx/A7kVXUxWoDU1lNE0Xzpo7+JrHB7yfotKklJkpwhIRnNijG6XSXt6Gg3TMxCxAjwXeRz9mncLGTNzWsbutjbc28ZJuVidVJdjsYP7JqEFACypB4nsumBdMFW0b8En2oz9oekJTKzuOuB+7qKeEWznMJjvuSN75h5wOdVi5RY7oOsHeVdGV42E1FZ3O7iNhnuGuglJszO2OTzcnem/iBIP0VZaqnbExz3GzWNc5x3AGgknmCqW5txy6E4MO43bLi+w53wkwFK/Tpu3RLztb/Us1YXaYQfZirwthA1U8sztcr3P067OOgegWHoWzitgvu2rgg3HyNz/ADYOc/8ApBC5aZ2QvBOfPPUuGiJoiYf45O+dbka0dNNk+GJld2QTGXBZo6ueA6o5HBvkHvmf0kLwwNhA0tRFO3XE9r9G8D3w9IuPSmDlzwTmVENS0aJWGN5/jj0t52u/pSyXIviiD7MtpTzCRjXtN2vAcDvhwuDzFVmx1wz3dWzzA3aXZsfm2d60jxGxP0kxME427Hi+TnfCxDuNunTc6Iz6GG/0Un2iwAG5oS6ULNs1N3SMpuZCsC/H1bhrtDHyA50hHKcwegpRgE6ALk6AN8nQAFZ/E3BHcVHBB+0xgLyN2R3fPPSJWqztGwQXc7QCyhCkHEVyk4bdQ0EsjCRI7NiYd0OkNrjxgXPoVbwE68vUtqSmb+9UXP0YZPakoFXRX9biankEWUiyfYDZhCujhkvsea+R4BsS1g1XGq7i1POHEPBzBoo4T43NzjzldlUUXY5GFytSFZtuJdAPmdP1TT+CycTaA/M6fqmexYz1oay2VjQrLOxEwcfmcHoZb1Lxkyd4NPzSMchcPxXc9aHMtlb0L3r4w2WRo0BskjQPEHuA+oLwTkYLPYk/IKTzMf2QuflU/VVX5DPvGLoYk/IKTzEf2QtDKiP+l1fkN+qRhUS+RR9FcF7UPxsfnI/ttXivaiPwsfnI/thWvwTlswsr5avpQMpBCELgAoNj9j8cFSxR7DsuyML75+bbNdm2tY3U5SRy8n/NU3mX/eBMpxTlZmZOyN7bpPFB1v8AapNiFj+cKzSRbDsexx7JfPzr3cG2tYb6r+mVkH+WVHmB94E6dOKjdGIybY8FVHDPyifz033jla5VRwz8on89N945ZoeWFQ1FZnED9XUfmY/UqyqzWIH6uo/Mx+par+EFMkCEIUo0EIQgBP5fNdHyT+uNKVNfL54dJ5M3rjSoVlL4iJ/IZOQr5ZP5j/kanikfkJH+bqPMj7wJ4JFX5DIfEU2XxvwdIf45RztafwSeT3y2YNMtAJAL7BIJD4muBY48nfBIhOov+oufkmeSbDEdHX3mcGMkjfFnu0NDi5jm3O5fNsn/AB1bHansPI4H1FVNQzvdWjk0InS4ne52M7Ft2uB1EL6VTG1cg1SPHI9w9RX33fLwsvWP9qxkfp3MLXFwGshfDqlg1uaOVwCqi6rkOuSQ8r3H1leTnE6yTym6Mj9DMLT1GHKaPw6iFvlSMH4rVwdjbRVMohgqY5JCCQ1hzrhuvSBb61V8MG8FLMlk2ZhSm/iMjOeJ/wCIXHRSQKpdljwsrAWUgaYIVb8pmB+48ITNAsyW0zN60nhD0PDvqVkClllxwPslNHUgaYHhrvNynN5g7N502lK0jE1dCTXoZ3ZgjucwOLw3cz3ANLuZrR6F5hCrEArF5LMFdy4OguLOlGzuB1/CaWg8jc1IXFzBndlVBBwkjWnyRpf/AEhytNEwNAA0AAADeA0AKevLwhtNfZEcquCu6cHTWF3QjZ221/B6Xf05yrqFbeaMOBaRcOBBG+CLEfWqsYwYNNJUzQH/AEnuaPJ1s/pLV2hL6Covs1NndmGO5zC4SZu5nhpaDzEj0rzQhPFEryX4H7rwhECLsivM/eszwB6XlvMVY4BLTIfgfY6V9S4d9O8hu/scZLRzuzkywpKsryHwVkZQhYSjYrcvjf8ALUp/33Dnhf7EmE/ss2DzNg5zgLmCRk30RdjvqeeZIFV0X/UTU8kzyQ1bYsJx5xAD45YwToGcQ1w+wR6VYYFVGC6MGHqqPQypnbyTSe1cqUuJ3CM7ItRdF1Vz9J63jdR1z/ag4zVvG6jrpPasZD1NZiLR3WrhKuZBG+SVwYxjS5znGwAAuVWB2Hao66mc/wA6TtLUnqpJPjJHv8t7n+srqoPU5mGKqbZHvf8Avve7pOJ/FeaEWJ0NF3HQANZcdAA8ZJAVAss7iP8Aq+kvwEf2QtbKS2+DKzzLjzWP4Lr4Fo+56eGLg42MPK1oB+tauOFEaiiqYm6S+GRo5c0kepQr5FH0VeX1E/Nc07xB5jdfAWVcTlscH1TZo2SMcHNc1pBGkG4BWxdVQpMJTQ6IppYxvMke0cwNl0GY3V7dVZUda4+tTugxuYiz90XVY/00whx2fpD2L5fjhXnXWVHWEepcyGGYiz10kMvHyum8w77wqESYxVbvCqqg/wA6TtLSqaqSUgyPe8gWBe5zyBrsC46FuFJxdzMppo8Uysg/yyo8wPvAlqmVkH+WVHmB94Fup8Gch5Q71V7C+CKg1E5FNUEGaYgiCYggyOsQc2xCtChTQnwjZRuVUGBqnitT/wBvN2FY7EaNzMH0jXNLXCFgLXAtcDbUWnSCu6iyJ1OIIxsZQhCWaBYKEIAUWXKkllkpdjilkAZLfY43yWJczXmg21JYf4PU8Wqf+3m7CtZZCdGrwq1jDgm7iYyI0EsVVOZIZYwYWgGSJ8YJz9QLgLp0LCEuUuJ3NJWVjzqYGyNcx4DmuBa5pFwWuFiCN6xSgxgyOvzy6jlbmHSIpbgt8QkF7jlF+VONFkRk4+AaTK8VGS/CTNUTH+RK381lpSZP8JN+aSHkdGfU9WTRZMVaRjLRWY4k4QHzOfog+or5/QzCHE6joe9Wcsiy7nyDLRWZuI+ETqo5vSGj1uWxHk8wk75q8eU+IfnVkbIsuZ8gy0V7p8lmEX6442eVKPygqTYpZLamlqoKiSaICF4eWNznFwsQQDYAa03kFcdaT7HVBIAsrAWUo2C0cM4OZVQSQv8ABla5h8VxrHjGv0LeWLIArlhHJxhCGRzGwGZoJtJGWZrhuGxcCD4itb9A8JcTl54+2rLWRZOz2Ly0KvJViHNSTGqqmhjg1zIorhzhnWDnuINgbXAH8RTUCAEJcpOTuzaVjKVGVTEOaqm7qpW57nNaySIEBxLNDXtJNjosCPEE11iyIycXdA1crT+geEuJy88fbW1g3JvhCaQMdAYWki8khZmtG6bAkk7wVjLIsmuvIwqaNPBOD20sMcLPBiY1jeRost1YQkDDKELCAPOpgbI1zHgOa4FrmnUQRYgpIYyZJKmF7jSETRG5a1zg2Vo/dJdody3CeaLLcZuPgy4plZZsScIM10c/0Wh/2SVpy4u1jPCpKof/AB5fwarTWQmZ70M5aKouwVUDXT1A5aeYflWP8Nn4vP1EvZVr0Iz3oGWiqTcE1B1U1SeSnm7K2YsWa1/g0dUf5Eo9bVaRCM96BlorTTYh4RkNhSSDxvzGD05zkxsQMmJpZG1FW5rpGaY4m6Wsd+85x8IjcAFhr0pn2WbLMqsn2OqCQBDghCUbEtj/AJM5Wyvnom7IyQl7oRYPY46XZgPhNJubawlxUYOmjJEkMzCNx8UjfW1WvsiydGs0rMw4JlSSwjWCOUEetfBcFbZ0DTra08oBXk6giOuOM/Qb7FrP/DOWVNzxvjnWc4b4Vr/8Lh4GLq2+xfTcHQjVFH0G+xdz/wADL/SqDWk6gTyaV7x0EzvBhmd5MUjvU1WsZTMbqa0cjQF62XM/8DL/AEq9TYqV0ng0dR6YnMHO8BMvI/ivV0U80lTCYmvia1uc5pOcH3tZpO4msQsALEqrasaUEmDkv6jKI5j3N2AHNc5vxhGokX8FME6khsIfGyecf9sqDFVJQS4T2v4jC0q8pKor2RNNsl3F29YeyjbJdxdvWHsqBoUnM1NT3elYT13ZPNsl3F29YeyjbJdxdvWHsqBoRzNTUOlYT13ZO9sl/F29YeyjbJfxdvWHsqCIRzNTUOk4T13ZO9sl/F29YeyjbJfxdvWHsqCIRzNTUOk4X13ZO9sl/F29YeyjbJfxdvWHsqCIRzNTUOk4X13ZO9sl/F29YeyjbJfxdvWHsqCIRzNTUOk4X13ZO9sl/F29YeyjbJfxdvWHsqCIRzNTUOk4X13ZO9sl/F29YeyjbJfxdvWHsqCIRzNTUOk4X13ZPNsl3F29YeyjbJdxdvWHsqBoRzNTUOk4T13ZPNsl3F29YeygZSXcXHokPZUDQjmamodJwvrux3YBwwysiEjLjSQWnW1w1g29C6YSqyc4W2GfYnHvZtXikaNHOLjmTVC9CjUzI3+z5fH4Xl6zgvHlf4aOG8LRUULppnZrGDSdZJ3GtG647gS8blZfO4ikwfPM1p0m5J9Ija4N5Lr6y8B/csFr5uzHO3r7G7Nv9a26SpmiwRTPwVsRzWh0ufYizWOMpIuO/wA8cqqjFWuQNu5JsT8YThGF0joXwOa90ZY86bttfcBGvdChrcrZe6RsdBNJsZcHZj86wa4tziGsNhoXWyVYzz4TimfUFhLJGsbmMzNBYHadJudKWGJ9RXRT1r8HtY57Q8yBwDjmCR5GY0kXde+hdjBXZxy8WG3iRj3FhUva1jopIwHFjiHAtJtnNcNYvoOgbi1scMosWD5RAyJ885tdjCAG5wu0E6SXHRoA3VHch8MUhqaguc6oc7NeDYAMec/OaBvuvfyVysUiBjFUbNbO2Wrzc79/O+Dtf+DV4rI4Fd/h3idkSjA+VNj52wVdNJSvcWtBce9BcbNzw4Nc0E7tiFIMeMbBgqJkpiMue/MsHhlu9Lr3IO8oBl7LC+ktbZc2bV4WZdmbfxZwNvT410Msgd/h1Jna89mdy7C78brnCnZ6hd9yZ1mNAjwcK/YyQ6KObYs4AgSBpzc61rjO+pa+B8cRU4PlrhEWiJs7tjLwSdhBJ762i9t5R/DEzf0aj0jTSU7R5VmC3LfRZamJY/8ATlV5uu+y8I4Fb/ocTPqPLFdpk7gm2MEB0jXgtaTqBdm2vpGgkKfYtYdiwhA2eG+a64IcLOa4a2uF9YSNxRdhCWiqKWjphLFO7NllJaCy7GgtGc4Ad6Bp02um5k3xbfg2kEcpBke4yPDdLWkgANB3bADSu1IxQRbZK7rlYw4aZRRbI+5uc1rRrc47mldNyU2P+Fu6Kksae8h70bxcfDPqHoUdepwRv9noYDC8zWUX48v/AA622S7i46w9lG2S7i7esPZUDQoOZqan0/ScL67snm2S7i7esPZRtku4u3rD2VA0I5mpqHSsJ67sne2S/i7esPZRtkv4u3rD2VBEI5mpqHScJ67sne2S/i7esPZRtkv4u3rD2VBEI5mpqHScL67sne2S/i7esPZRtkv4u3rD2VBEI5mpqHScL67sne2S/i7esPZRtkv4u3rD2VBEI5mpqHScL67sne2S/i7esPZRtkv4u3rD2VBEI5mpqHScL67sne2S/i7esPZRtkv4u3rD2VBEI5mpqHScL67sne2S/i7esPZWdsl3F29YeyoGhHM1NQ6ThPXdk82yXcXb1h7KNsl3F29YeyoGhHM1NQ6VhPXdk82yXcXb1h7K7WKeNhrpHsMYZmtzrh2dfvrbwSpUzyW/KJvND7YTKNecppNkmP8A47D0sPKcI90M06lAKjJ0Xvc7Zx3znOtmas4k21+NT/cWGK6dOM1/Y+ew+Jq0Lum7XF9tbHhx0P7kbWx4cdD+5MNYScinoU9Vxfvshe7Wx4cdD+5Y2tjw46HvTDQjIp6B1XF++yF5tbO4cdA+1G1s7hx0D7Uw0IyKWgdVxftshebWzuHHQ96NrZ3Djoe9MNCMiloHVcX77IXm1s7hx0Peja2dw46HvTDQjIpaB1XF++yF5tbO4cdD3o2tncOOh70w0IyKWgdVxfvshebWzuHHQ96NrZ3Djoe9MNCMiloHVcX77IXm1s7hx0Peja2dw46B9qYaEZFLQOq4v22QvNrZ3DjoH2o2tjw46H9yYYQUZFPQOq4v32QvdrY8OOh/cja2PDjoe9MJCMinoHVcX77IgFPk7cx7XCo8FwdoZvEHfU/ZqQFkJ0KcYfElr4qrXs6jvY0sM4KirInQztz43ixGojeLSNIcNYIS8OSQxlwp66aON97s377+aQDo0ak0ChMUmvBO4pkYxGxSbgmORjZHSbI8PJcA2xDQ2wA3NC1cTsRW4NmnlErpNmFi0tAt35fotr12UwQjjbCyIdiviKMHVcs8Uzi2UPBhLQGgOdnNsR+7pA8RK+Mb8nkOEJRO2R8E+i8jNIdm+CXD94b4spoUBHG73CyF7gfJdHHO2eqnkqnsIc0P8G7TdpdckuAOm17KXYyYAiwhA6CYHNdYgtNnMc3S1zTvjmK6iyUOTuCQrdqK4Ebq6Ywg5wjtoHICc0Hx2U4di7E2hfRRXjjdE+EHwnASNLS431u03XZQV1zbBJEaxGxTGCopI2yGQPfn3LQ0jvQ22jkUmssNX0Vxu/c6eUzbgi9rg6d66gBycEknui99OlmnXu6UwnISqkIy+SKKGKq0L5btcXu1seHHQ96NrY8OOh/cmGVhKyKehT1XF++yF7tbHhx0PesbW7uHHQPtTDWEZFLQOq4v32QvdrZ3DjoH2o2tncOOh70w0IyKWgdVxftshebWzuHHQ96NrZ3Djoe9MNCMiloHVcX77IXm1s7hx0Peja2dw46HvTDQjIpaB1XF++yF5tbO4cdD3o2tncOOh70w0IyKWgdVxfvshebWzuHHQ96NrZ3Djoe9MNCMiloHVcX77IXm1s7hx0Peja2dw46HvTDQjIpaB1XF++yF5tbO4cdWfas7Wx4cdD3phLKMinoHVcX77IXm1seHHQ/uRtbHhx0P7kw1goyKegdVxfvshe7Wx4cdD3rtYq4qGgke/ZA/ObmWzbW0331KCvhiZChBd0jFX+QxFWDjOXb/ABH/2Q=="/>
          <p:cNvSpPr>
            <a:spLocks noChangeAspect="1" noChangeArrowheads="1"/>
          </p:cNvSpPr>
          <p:nvPr/>
        </p:nvSpPr>
        <p:spPr bwMode="auto">
          <a:xfrm>
            <a:off x="754063" y="465138"/>
            <a:ext cx="304800" cy="304800"/>
          </a:xfrm>
          <a:prstGeom prst="rect">
            <a:avLst/>
          </a:prstGeom>
          <a:noFill/>
          <a:ln w="9525">
            <a:noFill/>
            <a:miter lim="800000"/>
            <a:headEnd/>
            <a:tailEnd/>
          </a:ln>
        </p:spPr>
        <p:txBody>
          <a:bodyPr/>
          <a:lstStyle/>
          <a:p>
            <a:endParaRPr lang="pl-PL"/>
          </a:p>
        </p:txBody>
      </p:sp>
      <p:sp>
        <p:nvSpPr>
          <p:cNvPr id="26649" name="AutoShape 31" descr="data:image/jpeg;base64,/9j/4AAQSkZJRgABAQAAAQABAAD/2wCEAAkGBxQPEhQUEhQVFRUUFxQUFRQUFRYUFBUUFBUWFhUXFRQYHCggGBonHBQVITEhJSkrLi4uFx8zODMsNygtLisBCgoKDg0OGxAQGywlHCUsLCwsLCwsKywsLCwsLCwsLCwsLCwsLCwsLCwsLCwsLCwsLCwsLCwsLCw3LCwsMSssLP/AABEIAGkB4AMBIgACEQEDEQH/xAAcAAACAgMBAQAAAAAAAAAAAAAABwYIAQQFAwL/xABTEAABAwIABgsKCggFAwUAAAABAAIDBBEFBgcSITETF0FRU1RxkZKT0hQiMmFyc4Gx0eEjMzREgqGys8HCFjVCUmKDouIVJENjwyWU0yZ0hKPx/8QAGgEAAwEBAQEAAAAAAAAAAAAAAAMEAgEFBv/EACoRAAIBAgQGAwADAQEAAAAAAAABAgMRBBNRoRIUFSExUjJBYQUicYFC/9oADAMBAAIRAxEAPwB4qLVmULB0Rc11UwuaS0taHPIINiO9Gu4UosqpYZ+UT+em+8cmU4KT7mJysPGbKzg9up0ruSJ342WlLlkpBqhnd6GD1uSPQnZMTGYxzvy0wblLN6XRj8V8bdUXFJemxJtC7kxOcbHIMtUXFJemxerMtFPu0045DGfzJLIRkxDjY9IcsNEfCZO36Ad6nLv4Fx8oaxwZHO0PdoayQGNzvE3OtnHxBVsR/wDo5RqKy6MTuYy3IKyoJkkxkfXUpbM7OlgcGFx1vYRdjj47aCd3NU7U0lZ2Gp3MEqE4xZTaOje6MF00jdDmxAENO8XkgX8S9cquHHUVA8xktklIhY4a25984jx5oKrum06fErsxOduyG7NlrH7FGT5UwH1BhWm/LVN+zSRDlmefUwJXITsqJjjYzDloqdymg6chWBloquLQdKRLRC7lx0OcchnNy01G7SwnkkePyrZiy1v/AGqJv0Zz+MaVCFzKjod42Oaky0Qk/CU0rPG1zHgc9ip7i9jFT4Qj2SnkDwDZw1PYddnNOkKrik2TjDbqKvhN7Mlc2GUbhbIc1pPI4tPPvrE6St2NRm/ssk5LOtyvxwSSRSUkwfG5zHDPZ4TSQd3VujxEJmBI7LdgbYaqOoaO9qG2dbhYwBzlpHRSqaTdmbk2l2O9t1Q8Vm6cftUpxHx3iwtsoZG6N0WaS15BJa79oW3LiyripVkxwv3JhGEk2ZLeF+9aTwT6HhvOU6VKNuwtTdyyAQsBZUo4FheVVO2NjnvNmtBc4ncAFyfqSnr8tFnkQUucwE2dJIWOcN/NANlqMXLwcbS8jdWUocH5Z7vAnps1hIu6OTOLRfSc0gXA16E2aadsjWuabtcA5pGogi4IRKDj5BNPweqELBWTpEsdseY8EmJr43SOlzjmsLQQ1u6b+M2UY26YeKzdOP2qA5SsL92YRmcDdkZEMe9mx+FzvLzzKMKqNKNu4lzdx20GV1lRLHFHSTF8j2saM9mtxtp8Q1nxBMwFI/IhgYS1MlS4aIG5rfOSA39IaD0k8Ak1Ek7IZFtq7NDDuFmUUD55b5kYBdmjOOkgaB6Uv6rLNTN+Lp5ncpY0eslSvKNHnYMqx/tOPNY/gq1LdKCku5mcmhsTZa3fsUQ+lP7I1qPy0VO5SwjlkefwCWSE7KiY42Mk5Zqvi9PzyH8yBlmq+Ap//s7SWyFzLhoHGxmNyz1Q100B5HSD2rYhy1y/tUcZ8mdw9caVaF3KjoHGxy02WmI/GUsjfGx7H257Ka4s43UuEgdgku5oBdG4ZsjQd3NOsblxoVZVt4JwrJRTMnhNnxm43nD9pp8RGhYlRVux1Tf2WvWCvCiqRLGyRvgva145HC49a+cJVQhikkOqNjnn6IJ/BTDjgY3Y8U2DLNkJfKRcRR2L7b7txo5VA6rLXJ/pUbQNwyTG/M1n4pZYQrn1Mr5pCXPlcXuJ3zqHINQG8FrqqNJJdxLmxkvyzVe5BTjl2Q/mC8HZYK86mUw/lvP/ACJeoWsuOhnjYwNt6v8A3afq3/8AkQMr9f8Au0/Vv/8AIl+hGXHQONjHjyyVo1w0x9Eg/OtmLLVOPCpIj5Mr2+tpSvQjLjoHGxwQZamHw6R48iVrvtNCm2JmN0eFWPfFHIwRuDSJM3WRfRmkqtKd2QmK1HM796c/0sYEqpTjGN0bjJtjMVUcM/KJ/PTfeOVrlVHDPyifz033jkUPLO1DTTQxcyTNq6eGd1U5uysa/MbE3vc7czi7TzJYBWZxA/V1H5mP1LdWTiuxmCT8kRhyM0o8KoqHdWPyrYGR6i/fn6beymMhT5ktRnChcOyO0W5JOPpN/Fq1psi9MfBqZxyiNw+ymgsFGZLUOFFZ8d8VH4KmbG54ka9pfG/NzSQDYhzbnSNHOo8mrl7b8JSH+CUf1MSqVVN3jdiZKzGlkFk+Gq277Ij6Q53tToSQyEO/zdQN+Fv1Se9O9T1fkNh8RU5e5PgaVu/LIeZlvzJNpwZfT3lH5c32WpPp9L4i5+SRYhYvNwlWNheSGBrpHlvhWbYWBOq5cNKc1PkywcwfEZ3lySH8Uvchfy6b/wBu63WRp5hKqyalY3BKxFxk7wbxSP05x9bl9DJ/g3iUHRupNdZSuJ6m7IizsnmDT8zi9AI9RXBxpyY0Xc8r4GOikYxzmFr3Ft2i9i030G1kxiuXjPWNgpJ5HkANik16NJaQByrqlK/k40rFWWm69aZ+a9h3nsPM4FeTRoXpALvaN9zRzkK1+BBbSJ1wDvgHnUTyo4F7swfKALvi+GZo03YDcDlaXD0qVwCzWjeAH1L6eL69PiUCdncoauVGBWQSDcGxGkEawRqI9Nl1sbMDdwVc0FrNY67PNu0s+ogehclXqzRP4ZaDE/C/dtHBPuvY3PG9I3vXjpArtJR5CsM3bPSOPgkTR+S7vZAOQ5p+km2oZqzaKIu6IJlkwtsGD3Rg2dUObEPI8KT+kW+kkCmFlrwvs1a2Bp72nYAfOSd87mbmc5S9VVJWiJm7sFYDI7hbujB7GON307nQnfzQc6O/0XAehV/TEyJYX2KsfA497UMOb5yPvhztz+iEVVeIQdmPVcTHTC/cVFPN+01hDBvyO71g5yOZdtKLLthn4ikadd55OQHNjB5TnH6IU0FeVh0nZCjvfWbk6ydZO+VglZXZxOwN3dWQwEXa5wdJ5tnfP5wLelWPsifyPXJjgTuOgiaRZ8vw0m/nSWIB5Gho9Cli+WhfShbu7lKVjRw3g8VUEsJOaJWOZnWvbOFr23UvaTIxTt+MqJnn+EMjHqJ+tM8qGYxZSqKieYy50sjdDmxAENO8Xmwv4rrUXLwjLt9mtDkmwe3W2V3LK4epbkeTLBo/0L8skh/FRifLTH+xSSHypGN9QK0pctcn7NGz0zu/Bi3w1GZvEnYydYN4oz0l5/MsnJ3g3ikfO72peOy0VO5Sw+mR5/BfG3PVcWg6ciMuoHFAYEuTXBrvm4HkvePzLk4WySUT43bDskT7HNOeXtvbRnNdrCjLMtNRu0sJ5JXj8pW3HlqJHf0fRmv62BdUKiDiiKZ7C0kHWCQeUGxWF6VUue977Wz3OdbeznE2+teapFFm8RXl2D6QngY/srzyhzZmDaw/7Lx0hm/ivbEhtsH0nmY/shaGVM/9Lq/Ib94xQ/8Aoo+iuIQBewGs6BylC9qP4yPy2faCuZOO3AuSWjbG3Z9klkIBcc8sbc6SGtbuLrx5NMHD5vflkkP5lLmhfSic5alHCiK7XeDeKR87+0vl2TnBp+asHI54/MpYhc4pahZEMkyYYNP+gRySSD8VqTZJcHu1CVvJK4/UbqfLCOOWocKFjUZGKY+BUTt5RG4fZBUwxLxbbgyn2Bshk79z84tDT31tFgV3kIc5PswSSMqqOGflE/npvvHK1yqjhn5RP56b7xydQ8sxUNRWZxA/V1H5mP1KsysziB+rqPzMfqWq/hHKZIEIQpRoIQhACey+DvqPkn9caUybWXzXR8k//GlKrKXxET+QychPyyfzH/IE8UjshXyyfzH/ACNTxSKvyGQ8Cky++DR+VP8AZYlAm/l98Gj8qb7LEoE+l8Rc/J6QTujN2Ocw6rscWnkuNxbbcNVI1VE4/mydpZwJgSeueY6dme9rS8i4bZoIF7uIGsjnXYfk8wkPmrzyPjP5lpuP2cSf0cxmM1YNVVOP5r/avT9LK7jdR1rlsuxEwiPmcvozD+ZfBxJwhxObmHtR/X8D+x4fpXW8bqOtd7Vo1mEpp/jZZJBrs97nDmJsuw3ETCJ+Zy+nMHrctiPJ1hJ3zYjynxj8yLx/A7kVXUxWoDU1lNE0Xzpo7+JrHB7yfotKklJkpwhIRnNijG6XSXt6Gg3TMxCxAjwXeRz9mncLGTNzWsbutjbc28ZJuVidVJdjsYP7JqEFACypB4nsumBdMFW0b8En2oz9oekJTKzuOuB+7qKeEWznMJjvuSN75h5wOdVi5RY7oOsHeVdGV42E1FZ3O7iNhnuGuglJszO2OTzcnem/iBIP0VZaqnbExz3GzWNc5x3AGgknmCqW5txy6E4MO43bLi+w53wkwFK/Tpu3RLztb/Us1YXaYQfZirwthA1U8sztcr3P067OOgegWHoWzitgvu2rgg3HyNz/ADYOc/8ApBC5aZ2QvBOfPPUuGiJoiYf45O+dbka0dNNk+GJld2QTGXBZo6ueA6o5HBvkHvmf0kLwwNhA0tRFO3XE9r9G8D3w9IuPSmDlzwTmVENS0aJWGN5/jj0t52u/pSyXIviiD7MtpTzCRjXtN2vAcDvhwuDzFVmx1wz3dWzzA3aXZsfm2d60jxGxP0kxME427Hi+TnfCxDuNunTc6Iz6GG/0Un2iwAG5oS6ULNs1N3SMpuZCsC/H1bhrtDHyA50hHKcwegpRgE6ALk6AN8nQAFZ/E3BHcVHBB+0xgLyN2R3fPPSJWqztGwQXc7QCyhCkHEVyk4bdQ0EsjCRI7NiYd0OkNrjxgXPoVbwE68vUtqSmb+9UXP0YZPakoFXRX9biankEWUiyfYDZhCujhkvsea+R4BsS1g1XGq7i1POHEPBzBoo4T43NzjzldlUUXY5GFytSFZtuJdAPmdP1TT+CycTaA/M6fqmexYz1oay2VjQrLOxEwcfmcHoZb1Lxkyd4NPzSMchcPxXc9aHMtlb0L3r4w2WRo0BskjQPEHuA+oLwTkYLPYk/IKTzMf2QuflU/VVX5DPvGLoYk/IKTzEf2QtDKiP+l1fkN+qRhUS+RR9FcF7UPxsfnI/ttXivaiPwsfnI/thWvwTlswsr5avpQMpBCELgAoNj9j8cFSxR7DsuyML75+bbNdm2tY3U5SRy8n/NU3mX/eBMpxTlZmZOyN7bpPFB1v8AapNiFj+cKzSRbDsexx7JfPzr3cG2tYb6r+mVkH+WVHmB94E6dOKjdGIybY8FVHDPyifz033jla5VRwz8on89N945ZoeWFQ1FZnED9XUfmY/UqyqzWIH6uo/Mx+par+EFMkCEIUo0EIQgBP5fNdHyT+uNKVNfL54dJ5M3rjSoVlL4iJ/IZOQr5ZP5j/kanikfkJH+bqPMj7wJ4JFX5DIfEU2XxvwdIf45RztafwSeT3y2YNMtAJAL7BIJD4muBY48nfBIhOov+oufkmeSbDEdHX3mcGMkjfFnu0NDi5jm3O5fNsn/AB1bHansPI4H1FVNQzvdWjk0InS4ne52M7Ft2uB1EL6VTG1cg1SPHI9w9RX33fLwsvWP9qxkfp3MLXFwGshfDqlg1uaOVwCqi6rkOuSQ8r3H1leTnE6yTym6Mj9DMLT1GHKaPw6iFvlSMH4rVwdjbRVMohgqY5JCCQ1hzrhuvSBb61V8MG8FLMlk2ZhSm/iMjOeJ/wCIXHRSQKpdljwsrAWUgaYIVb8pmB+48ITNAsyW0zN60nhD0PDvqVkClllxwPslNHUgaYHhrvNynN5g7N502lK0jE1dCTXoZ3ZgjucwOLw3cz3ANLuZrR6F5hCrEArF5LMFdy4OguLOlGzuB1/CaWg8jc1IXFzBndlVBBwkjWnyRpf/AEhytNEwNAA0AAADeA0AKevLwhtNfZEcquCu6cHTWF3QjZ221/B6Xf05yrqFbeaMOBaRcOBBG+CLEfWqsYwYNNJUzQH/AEnuaPJ1s/pLV2hL6Covs1NndmGO5zC4SZu5nhpaDzEj0rzQhPFEryX4H7rwhECLsivM/eszwB6XlvMVY4BLTIfgfY6V9S4d9O8hu/scZLRzuzkywpKsryHwVkZQhYSjYrcvjf8ALUp/33Dnhf7EmE/ss2DzNg5zgLmCRk30RdjvqeeZIFV0X/UTU8kzyQ1bYsJx5xAD45YwToGcQ1w+wR6VYYFVGC6MGHqqPQypnbyTSe1cqUuJ3CM7ItRdF1Vz9J63jdR1z/ag4zVvG6jrpPasZD1NZiLR3WrhKuZBG+SVwYxjS5znGwAAuVWB2Hao66mc/wA6TtLUnqpJPjJHv8t7n+srqoPU5mGKqbZHvf8Avve7pOJ/FeaEWJ0NF3HQANZcdAA8ZJAVAss7iP8Aq+kvwEf2QtbKS2+DKzzLjzWP4Lr4Fo+56eGLg42MPK1oB+tauOFEaiiqYm6S+GRo5c0kepQr5FH0VeX1E/Nc07xB5jdfAWVcTlscH1TZo2SMcHNc1pBGkG4BWxdVQpMJTQ6IppYxvMke0cwNl0GY3V7dVZUda4+tTugxuYiz90XVY/00whx2fpD2L5fjhXnXWVHWEepcyGGYiz10kMvHyum8w77wqESYxVbvCqqg/wA6TtLSqaqSUgyPe8gWBe5zyBrsC46FuFJxdzMppo8Uysg/yyo8wPvAlqmVkH+WVHmB94Fup8Gch5Q71V7C+CKg1E5FNUEGaYgiCYggyOsQc2xCtChTQnwjZRuVUGBqnitT/wBvN2FY7EaNzMH0jXNLXCFgLXAtcDbUWnSCu6iyJ1OIIxsZQhCWaBYKEIAUWXKkllkpdjilkAZLfY43yWJczXmg21JYf4PU8Wqf+3m7CtZZCdGrwq1jDgm7iYyI0EsVVOZIZYwYWgGSJ8YJz9QLgLp0LCEuUuJ3NJWVjzqYGyNcx4DmuBa5pFwWuFiCN6xSgxgyOvzy6jlbmHSIpbgt8QkF7jlF+VONFkRk4+AaTK8VGS/CTNUTH+RK381lpSZP8JN+aSHkdGfU9WTRZMVaRjLRWY4k4QHzOfog+or5/QzCHE6joe9Wcsiy7nyDLRWZuI+ETqo5vSGj1uWxHk8wk75q8eU+IfnVkbIsuZ8gy0V7p8lmEX6442eVKPygqTYpZLamlqoKiSaICF4eWNznFwsQQDYAa03kFcdaT7HVBIAsrAWUo2C0cM4OZVQSQv8ABla5h8VxrHjGv0LeWLIArlhHJxhCGRzGwGZoJtJGWZrhuGxcCD4itb9A8JcTl54+2rLWRZOz2Ly0KvJViHNSTGqqmhjg1zIorhzhnWDnuINgbXAH8RTUCAEJcpOTuzaVjKVGVTEOaqm7qpW57nNaySIEBxLNDXtJNjosCPEE11iyIycXdA1crT+geEuJy88fbW1g3JvhCaQMdAYWki8khZmtG6bAkk7wVjLIsmuvIwqaNPBOD20sMcLPBiY1jeRost1YQkDDKELCAPOpgbI1zHgOa4FrmnUQRYgpIYyZJKmF7jSETRG5a1zg2Vo/dJdody3CeaLLcZuPgy4plZZsScIM10c/0Wh/2SVpy4u1jPCpKof/AB5fwarTWQmZ70M5aKouwVUDXT1A5aeYflWP8Nn4vP1EvZVr0Iz3oGWiqTcE1B1U1SeSnm7K2YsWa1/g0dUf5Eo9bVaRCM96BlorTTYh4RkNhSSDxvzGD05zkxsQMmJpZG1FW5rpGaY4m6Wsd+85x8IjcAFhr0pn2WbLMqsn2OqCQBDghCUbEtj/AJM5Wyvnom7IyQl7oRYPY46XZgPhNJubawlxUYOmjJEkMzCNx8UjfW1WvsiydGs0rMw4JlSSwjWCOUEetfBcFbZ0DTra08oBXk6giOuOM/Qb7FrP/DOWVNzxvjnWc4b4Vr/8Lh4GLq2+xfTcHQjVFH0G+xdz/wADL/SqDWk6gTyaV7x0EzvBhmd5MUjvU1WsZTMbqa0cjQF62XM/8DL/AEq9TYqV0ng0dR6YnMHO8BMvI/ivV0U80lTCYmvia1uc5pOcH3tZpO4msQsALEqrasaUEmDkv6jKI5j3N2AHNc5vxhGokX8FME6khsIfGyecf9sqDFVJQS4T2v4jC0q8pKor2RNNsl3F29YeyjbJdxdvWHsqBoUnM1NT3elYT13ZPNsl3F29YeyjbJdxdvWHsqBoRzNTUOlYT13ZO9sl/F29YeyjbJfxdvWHsqCIRzNTUOk4T13ZO9sl/F29YeyjbJfxdvWHsqCIRzNTUOk4X13ZO9sl/F29YeyjbJfxdvWHsqCIRzNTUOk4X13ZO9sl/F29YeyjbJfxdvWHsqCIRzNTUOk4X13ZO9sl/F29YeyjbJfxdvWHsqCIRzNTUOk4X13ZO9sl/F29YeyjbJfxdvWHsqCIRzNTUOk4X13ZPNsl3F29YeyjbJdxdvWHsqBoRzNTUOk4T13ZPNsl3F29YeygZSXcXHokPZUDQjmamodJwvrux3YBwwysiEjLjSQWnW1w1g29C6YSqyc4W2GfYnHvZtXikaNHOLjmTVC9CjUzI3+z5fH4Xl6zgvHlf4aOG8LRUULppnZrGDSdZJ3GtG647gS8blZfO4ikwfPM1p0m5J9Ija4N5Lr6y8B/csFr5uzHO3r7G7Nv9a26SpmiwRTPwVsRzWh0ufYizWOMpIuO/wA8cqqjFWuQNu5JsT8YThGF0joXwOa90ZY86bttfcBGvdChrcrZe6RsdBNJsZcHZj86wa4tziGsNhoXWyVYzz4TimfUFhLJGsbmMzNBYHadJudKWGJ9RXRT1r8HtY57Q8yBwDjmCR5GY0kXde+hdjBXZxy8WG3iRj3FhUva1jopIwHFjiHAtJtnNcNYvoOgbi1scMosWD5RAyJ885tdjCAG5wu0E6SXHRoA3VHch8MUhqaguc6oc7NeDYAMec/OaBvuvfyVysUiBjFUbNbO2Wrzc79/O+Dtf+DV4rI4Fd/h3idkSjA+VNj52wVdNJSvcWtBce9BcbNzw4Nc0E7tiFIMeMbBgqJkpiMue/MsHhlu9Lr3IO8oBl7LC+ktbZc2bV4WZdmbfxZwNvT410Msgd/h1Jna89mdy7C78brnCnZ6hd9yZ1mNAjwcK/YyQ6KObYs4AgSBpzc61rjO+pa+B8cRU4PlrhEWiJs7tjLwSdhBJ762i9t5R/DEzf0aj0jTSU7R5VmC3LfRZamJY/8ATlV5uu+y8I4Fb/ocTPqPLFdpk7gm2MEB0jXgtaTqBdm2vpGgkKfYtYdiwhA2eG+a64IcLOa4a2uF9YSNxRdhCWiqKWjphLFO7NllJaCy7GgtGc4Ad6Bp02um5k3xbfg2kEcpBke4yPDdLWkgANB3bADSu1IxQRbZK7rlYw4aZRRbI+5uc1rRrc47mldNyU2P+Fu6Kksae8h70bxcfDPqHoUdepwRv9noYDC8zWUX48v/AA622S7i46w9lG2S7i7esPZUDQoOZqan0/ScL67snm2S7i7esPZRtku4u3rD2VA0I5mpqHSsJ67sne2S/i7esPZRtkv4u3rD2VBEI5mpqHScJ67sne2S/i7esPZRtkv4u3rD2VBEI5mpqHScL67sne2S/i7esPZRtkv4u3rD2VBEI5mpqHScL67sne2S/i7esPZRtkv4u3rD2VBEI5mpqHScL67sne2S/i7esPZRtkv4u3rD2VBEI5mpqHScL67sne2S/i7esPZRtkv4u3rD2VBEI5mpqHScL67sne2S/i7esPZWdsl3F29YeyoGhHM1NQ6ThPXdk82yXcXb1h7KNsl3F29YeyoGhHM1NQ6VhPXdk82yXcXb1h7K7WKeNhrpHsMYZmtzrh2dfvrbwSpUzyW/KJvND7YTKNecppNkmP8A47D0sPKcI90M06lAKjJ0Xvc7Zx3znOtmas4k21+NT/cWGK6dOM1/Y+ew+Jq0Lum7XF9tbHhx0P7kbWx4cdD+5MNYScinoU9Vxfvshe7Wx4cdD+5Y2tjw46HvTDQjIp6B1XF++yF5tbO4cdA+1G1s7hx0D7Uw0IyKWgdVxftshebWzuHHQ96NrZ3Djoe9MNCMiloHVcX77IXm1s7hx0Peja2dw46HvTDQjIpaB1XF++yF5tbO4cdD3o2tncOOh70w0IyKWgdVxfvshebWzuHHQ96NrZ3Djoe9MNCMiloHVcX77IXm1s7hx0Peja2dw46B9qYaEZFLQOq4v22QvNrZ3DjoH2o2tjw46H9yYYQUZFPQOq4v32QvdrY8OOh/cja2PDjoe9MJCMinoHVcX77IgFPk7cx7XCo8FwdoZvEHfU/ZqQFkJ0KcYfElr4qrXs6jvY0sM4KirInQztz43ixGojeLSNIcNYIS8OSQxlwp66aON97s377+aQDo0ak0ChMUmvBO4pkYxGxSbgmORjZHSbI8PJcA2xDQ2wA3NC1cTsRW4NmnlErpNmFi0tAt35fotr12UwQjjbCyIdiviKMHVcs8Uzi2UPBhLQGgOdnNsR+7pA8RK+Mb8nkOEJRO2R8E+i8jNIdm+CXD94b4spoUBHG73CyF7gfJdHHO2eqnkqnsIc0P8G7TdpdckuAOm17KXYyYAiwhA6CYHNdYgtNnMc3S1zTvjmK6iyUOTuCQrdqK4Ebq6Ywg5wjtoHICc0Hx2U4di7E2hfRRXjjdE+EHwnASNLS431u03XZQV1zbBJEaxGxTGCopI2yGQPfn3LQ0jvQ22jkUmssNX0Vxu/c6eUzbgi9rg6d66gBycEknui99OlmnXu6UwnISqkIy+SKKGKq0L5btcXu1seHHQ96NrY8OOh/cmGVhKyKehT1XF++yF7tbHhx0PesbW7uHHQPtTDWEZFLQOq4v32QvdrZ3DjoH2o2tncOOh70w0IyKWgdVxftshebWzuHHQ96NrZ3Djoe9MNCMiloHVcX77IXm1s7hx0Peja2dw46HvTDQjIpaB1XF++yF5tbO4cdD3o2tncOOh70w0IyKWgdVxfvshebWzuHHQ96NrZ3Djoe9MNCMiloHVcX77IXm1s7hx0Peja2dw46HvTDQjIpaB1XF++yF5tbO4cdWfas7Wx4cdD3phLKMinoHVcX77IXm1seHHQ/uRtbHhx0P7kw1goyKegdVxfvshe7Wx4cdD3rtYq4qGgke/ZA/ObmWzbW0331KCvhiZChBd0jFX+QxFWDjOXb/ABH/2Q=="/>
          <p:cNvSpPr>
            <a:spLocks noChangeAspect="1" noChangeArrowheads="1"/>
          </p:cNvSpPr>
          <p:nvPr/>
        </p:nvSpPr>
        <p:spPr bwMode="auto">
          <a:xfrm>
            <a:off x="906463" y="617538"/>
            <a:ext cx="304800" cy="304800"/>
          </a:xfrm>
          <a:prstGeom prst="rect">
            <a:avLst/>
          </a:prstGeom>
          <a:noFill/>
          <a:ln w="9525">
            <a:noFill/>
            <a:miter lim="800000"/>
            <a:headEnd/>
            <a:tailEnd/>
          </a:ln>
        </p:spPr>
        <p:txBody>
          <a:bodyPr/>
          <a:lstStyle/>
          <a:p>
            <a:endParaRPr lang="pl-PL"/>
          </a:p>
        </p:txBody>
      </p:sp>
      <p:sp>
        <p:nvSpPr>
          <p:cNvPr id="26650" name="AutoShape 33" descr="data:image/jpeg;base64,/9j/4AAQSkZJRgABAQAAAQABAAD/2wCEAAkGBxQPEhQUEhQVFRUUFxQUFRQUFRYUFBUUFBUWFhUXFRQYHCggGBonHBQVITEhJSkrLi4uFx8zODMsNygtLisBCgoKDg0OGxAQGywlHCUsLCwsLCwsKywsLCwsLCwsLCwsLCwsLCwsLCwsLCwsLCwsLCwsLCwsLCw3LCwsMSssLP/AABEIAGkB4AMBIgACEQEDEQH/xAAcAAACAgMBAQAAAAAAAAAAAAAABwYIAQQFAwL/xABTEAABAwIABgsKCggFAwUAAAABAAIDBBEFBgcSITETF0FRU1RxkZKT0hQiMmFyc4Gx0eEjMzREgqGys8HCFjVCUmKDouIVJENjwyWU0yZ0hKPx/8QAGgEAAwEBAQEAAAAAAAAAAAAAAAMEAgEFBv/EACoRAAIBAgQGAwADAQEAAAAAAAABAgMRBBNRoRIUFSExUjJBYQUicYFC/9oADAMBAAIRAxEAPwB4qLVmULB0Rc11UwuaS0taHPIINiO9Gu4UosqpYZ+UT+em+8cmU4KT7mJysPGbKzg9up0ruSJ342WlLlkpBqhnd6GD1uSPQnZMTGYxzvy0wblLN6XRj8V8bdUXFJemxJtC7kxOcbHIMtUXFJemxerMtFPu0045DGfzJLIRkxDjY9IcsNEfCZO36Ad6nLv4Fx8oaxwZHO0PdoayQGNzvE3OtnHxBVsR/wDo5RqKy6MTuYy3IKyoJkkxkfXUpbM7OlgcGFx1vYRdjj47aCd3NU7U0lZ2Gp3MEqE4xZTaOje6MF00jdDmxAENO8XkgX8S9cquHHUVA8xktklIhY4a25984jx5oKrum06fErsxOduyG7NlrH7FGT5UwH1BhWm/LVN+zSRDlmefUwJXITsqJjjYzDloqdymg6chWBloquLQdKRLRC7lx0OcchnNy01G7SwnkkePyrZiy1v/AGqJv0Zz+MaVCFzKjod42Oaky0Qk/CU0rPG1zHgc9ip7i9jFT4Qj2SnkDwDZw1PYddnNOkKrik2TjDbqKvhN7Mlc2GUbhbIc1pPI4tPPvrE6St2NRm/ssk5LOtyvxwSSRSUkwfG5zHDPZ4TSQd3VujxEJmBI7LdgbYaqOoaO9qG2dbhYwBzlpHRSqaTdmbk2l2O9t1Q8Vm6cftUpxHx3iwtsoZG6N0WaS15BJa79oW3LiyripVkxwv3JhGEk2ZLeF+9aTwT6HhvOU6VKNuwtTdyyAQsBZUo4FheVVO2NjnvNmtBc4ncAFyfqSnr8tFnkQUucwE2dJIWOcN/NANlqMXLwcbS8jdWUocH5Z7vAnps1hIu6OTOLRfSc0gXA16E2aadsjWuabtcA5pGogi4IRKDj5BNPweqELBWTpEsdseY8EmJr43SOlzjmsLQQ1u6b+M2UY26YeKzdOP2qA5SsL92YRmcDdkZEMe9mx+FzvLzzKMKqNKNu4lzdx20GV1lRLHFHSTF8j2saM9mtxtp8Q1nxBMwFI/IhgYS1MlS4aIG5rfOSA39IaD0k8Ak1Ek7IZFtq7NDDuFmUUD55b5kYBdmjOOkgaB6Uv6rLNTN+Lp5ncpY0eslSvKNHnYMqx/tOPNY/gq1LdKCku5mcmhsTZa3fsUQ+lP7I1qPy0VO5SwjlkefwCWSE7KiY42Mk5Zqvi9PzyH8yBlmq+Ap//s7SWyFzLhoHGxmNyz1Q100B5HSD2rYhy1y/tUcZ8mdw9caVaF3KjoHGxy02WmI/GUsjfGx7H257Ka4s43UuEgdgku5oBdG4ZsjQd3NOsblxoVZVt4JwrJRTMnhNnxm43nD9pp8RGhYlRVux1Tf2WvWCvCiqRLGyRvgva145HC49a+cJVQhikkOqNjnn6IJ/BTDjgY3Y8U2DLNkJfKRcRR2L7b7txo5VA6rLXJ/pUbQNwyTG/M1n4pZYQrn1Mr5pCXPlcXuJ3zqHINQG8FrqqNJJdxLmxkvyzVe5BTjl2Q/mC8HZYK86mUw/lvP/ACJeoWsuOhnjYwNt6v8A3afq3/8AkQMr9f8Au0/Vv/8AIl+hGXHQONjHjyyVo1w0x9Eg/OtmLLVOPCpIj5Mr2+tpSvQjLjoHGxwQZamHw6R48iVrvtNCm2JmN0eFWPfFHIwRuDSJM3WRfRmkqtKd2QmK1HM796c/0sYEqpTjGN0bjJtjMVUcM/KJ/PTfeOVrlVHDPyifz033jkUPLO1DTTQxcyTNq6eGd1U5uysa/MbE3vc7czi7TzJYBWZxA/V1H5mP1LdWTiuxmCT8kRhyM0o8KoqHdWPyrYGR6i/fn6beymMhT5ktRnChcOyO0W5JOPpN/Fq1psi9MfBqZxyiNw+ymgsFGZLUOFFZ8d8VH4KmbG54ka9pfG/NzSQDYhzbnSNHOo8mrl7b8JSH+CUf1MSqVVN3jdiZKzGlkFk+Gq277Ij6Q53tToSQyEO/zdQN+Fv1Se9O9T1fkNh8RU5e5PgaVu/LIeZlvzJNpwZfT3lH5c32WpPp9L4i5+SRYhYvNwlWNheSGBrpHlvhWbYWBOq5cNKc1PkywcwfEZ3lySH8Uvchfy6b/wBu63WRp5hKqyalY3BKxFxk7wbxSP05x9bl9DJ/g3iUHRupNdZSuJ6m7IizsnmDT8zi9AI9RXBxpyY0Xc8r4GOikYxzmFr3Ft2i9i030G1kxiuXjPWNgpJ5HkANik16NJaQByrqlK/k40rFWWm69aZ+a9h3nsPM4FeTRoXpALvaN9zRzkK1+BBbSJ1wDvgHnUTyo4F7swfKALvi+GZo03YDcDlaXD0qVwCzWjeAH1L6eL69PiUCdncoauVGBWQSDcGxGkEawRqI9Nl1sbMDdwVc0FrNY67PNu0s+ogehclXqzRP4ZaDE/C/dtHBPuvY3PG9I3vXjpArtJR5CsM3bPSOPgkTR+S7vZAOQ5p+km2oZqzaKIu6IJlkwtsGD3Rg2dUObEPI8KT+kW+kkCmFlrwvs1a2Bp72nYAfOSd87mbmc5S9VVJWiJm7sFYDI7hbujB7GON307nQnfzQc6O/0XAehV/TEyJYX2KsfA497UMOb5yPvhztz+iEVVeIQdmPVcTHTC/cVFPN+01hDBvyO71g5yOZdtKLLthn4ikadd55OQHNjB5TnH6IU0FeVh0nZCjvfWbk6ydZO+VglZXZxOwN3dWQwEXa5wdJ5tnfP5wLelWPsifyPXJjgTuOgiaRZ8vw0m/nSWIB5Gho9Cli+WhfShbu7lKVjRw3g8VUEsJOaJWOZnWvbOFr23UvaTIxTt+MqJnn+EMjHqJ+tM8qGYxZSqKieYy50sjdDmxAENO8Xmwv4rrUXLwjLt9mtDkmwe3W2V3LK4epbkeTLBo/0L8skh/FRifLTH+xSSHypGN9QK0pctcn7NGz0zu/Bi3w1GZvEnYydYN4oz0l5/MsnJ3g3ikfO72peOy0VO5Sw+mR5/BfG3PVcWg6ciMuoHFAYEuTXBrvm4HkvePzLk4WySUT43bDskT7HNOeXtvbRnNdrCjLMtNRu0sJ5JXj8pW3HlqJHf0fRmv62BdUKiDiiKZ7C0kHWCQeUGxWF6VUue977Wz3OdbeznE2+teapFFm8RXl2D6QngY/srzyhzZmDaw/7Lx0hm/ivbEhtsH0nmY/shaGVM/9Lq/Ib94xQ/8Aoo+iuIQBewGs6BylC9qP4yPy2faCuZOO3AuSWjbG3Z9klkIBcc8sbc6SGtbuLrx5NMHD5vflkkP5lLmhfSic5alHCiK7XeDeKR87+0vl2TnBp+asHI54/MpYhc4pahZEMkyYYNP+gRySSD8VqTZJcHu1CVvJK4/UbqfLCOOWocKFjUZGKY+BUTt5RG4fZBUwxLxbbgyn2Bshk79z84tDT31tFgV3kIc5PswSSMqqOGflE/npvvHK1yqjhn5RP56b7xydQ8sxUNRWZxA/V1H5mP1KsysziB+rqPzMfqWq/hHKZIEIQpRoIQhACey+DvqPkn9caUybWXzXR8k//GlKrKXxET+QychPyyfzH/IE8UjshXyyfzH/ACNTxSKvyGQ8Cky++DR+VP8AZYlAm/l98Gj8qb7LEoE+l8Rc/J6QTujN2Ocw6rscWnkuNxbbcNVI1VE4/mydpZwJgSeueY6dme9rS8i4bZoIF7uIGsjnXYfk8wkPmrzyPjP5lpuP2cSf0cxmM1YNVVOP5r/avT9LK7jdR1rlsuxEwiPmcvozD+ZfBxJwhxObmHtR/X8D+x4fpXW8bqOtd7Vo1mEpp/jZZJBrs97nDmJsuw3ETCJ+Zy+nMHrctiPJ1hJ3zYjynxj8yLx/A7kVXUxWoDU1lNE0Xzpo7+JrHB7yfotKklJkpwhIRnNijG6XSXt6Gg3TMxCxAjwXeRz9mncLGTNzWsbutjbc28ZJuVidVJdjsYP7JqEFACypB4nsumBdMFW0b8En2oz9oekJTKzuOuB+7qKeEWznMJjvuSN75h5wOdVi5RY7oOsHeVdGV42E1FZ3O7iNhnuGuglJszO2OTzcnem/iBIP0VZaqnbExz3GzWNc5x3AGgknmCqW5txy6E4MO43bLi+w53wkwFK/Tpu3RLztb/Us1YXaYQfZirwthA1U8sztcr3P067OOgegWHoWzitgvu2rgg3HyNz/ADYOc/8ApBC5aZ2QvBOfPPUuGiJoiYf45O+dbka0dNNk+GJld2QTGXBZo6ueA6o5HBvkHvmf0kLwwNhA0tRFO3XE9r9G8D3w9IuPSmDlzwTmVENS0aJWGN5/jj0t52u/pSyXIviiD7MtpTzCRjXtN2vAcDvhwuDzFVmx1wz3dWzzA3aXZsfm2d60jxGxP0kxME427Hi+TnfCxDuNunTc6Iz6GG/0Un2iwAG5oS6ULNs1N3SMpuZCsC/H1bhrtDHyA50hHKcwegpRgE6ALk6AN8nQAFZ/E3BHcVHBB+0xgLyN2R3fPPSJWqztGwQXc7QCyhCkHEVyk4bdQ0EsjCRI7NiYd0OkNrjxgXPoVbwE68vUtqSmb+9UXP0YZPakoFXRX9biankEWUiyfYDZhCujhkvsea+R4BsS1g1XGq7i1POHEPBzBoo4T43NzjzldlUUXY5GFytSFZtuJdAPmdP1TT+CycTaA/M6fqmexYz1oay2VjQrLOxEwcfmcHoZb1Lxkyd4NPzSMchcPxXc9aHMtlb0L3r4w2WRo0BskjQPEHuA+oLwTkYLPYk/IKTzMf2QuflU/VVX5DPvGLoYk/IKTzEf2QtDKiP+l1fkN+qRhUS+RR9FcF7UPxsfnI/ttXivaiPwsfnI/thWvwTlswsr5avpQMpBCELgAoNj9j8cFSxR7DsuyML75+bbNdm2tY3U5SRy8n/NU3mX/eBMpxTlZmZOyN7bpPFB1v8AapNiFj+cKzSRbDsexx7JfPzr3cG2tYb6r+mVkH+WVHmB94E6dOKjdGIybY8FVHDPyifz033jla5VRwz8on89N945ZoeWFQ1FZnED9XUfmY/UqyqzWIH6uo/Mx+par+EFMkCEIUo0EIQgBP5fNdHyT+uNKVNfL54dJ5M3rjSoVlL4iJ/IZOQr5ZP5j/kanikfkJH+bqPMj7wJ4JFX5DIfEU2XxvwdIf45RztafwSeT3y2YNMtAJAL7BIJD4muBY48nfBIhOov+oufkmeSbDEdHX3mcGMkjfFnu0NDi5jm3O5fNsn/AB1bHansPI4H1FVNQzvdWjk0InS4ne52M7Ft2uB1EL6VTG1cg1SPHI9w9RX33fLwsvWP9qxkfp3MLXFwGshfDqlg1uaOVwCqi6rkOuSQ8r3H1leTnE6yTym6Mj9DMLT1GHKaPw6iFvlSMH4rVwdjbRVMohgqY5JCCQ1hzrhuvSBb61V8MG8FLMlk2ZhSm/iMjOeJ/wCIXHRSQKpdljwsrAWUgaYIVb8pmB+48ITNAsyW0zN60nhD0PDvqVkClllxwPslNHUgaYHhrvNynN5g7N502lK0jE1dCTXoZ3ZgjucwOLw3cz3ANLuZrR6F5hCrEArF5LMFdy4OguLOlGzuB1/CaWg8jc1IXFzBndlVBBwkjWnyRpf/AEhytNEwNAA0AAADeA0AKevLwhtNfZEcquCu6cHTWF3QjZ221/B6Xf05yrqFbeaMOBaRcOBBG+CLEfWqsYwYNNJUzQH/AEnuaPJ1s/pLV2hL6Covs1NndmGO5zC4SZu5nhpaDzEj0rzQhPFEryX4H7rwhECLsivM/eszwB6XlvMVY4BLTIfgfY6V9S4d9O8hu/scZLRzuzkywpKsryHwVkZQhYSjYrcvjf8ALUp/33Dnhf7EmE/ss2DzNg5zgLmCRk30RdjvqeeZIFV0X/UTU8kzyQ1bYsJx5xAD45YwToGcQ1w+wR6VYYFVGC6MGHqqPQypnbyTSe1cqUuJ3CM7ItRdF1Vz9J63jdR1z/ag4zVvG6jrpPasZD1NZiLR3WrhKuZBG+SVwYxjS5znGwAAuVWB2Hao66mc/wA6TtLUnqpJPjJHv8t7n+srqoPU5mGKqbZHvf8Avve7pOJ/FeaEWJ0NF3HQANZcdAA8ZJAVAss7iP8Aq+kvwEf2QtbKS2+DKzzLjzWP4Lr4Fo+56eGLg42MPK1oB+tauOFEaiiqYm6S+GRo5c0kepQr5FH0VeX1E/Nc07xB5jdfAWVcTlscH1TZo2SMcHNc1pBGkG4BWxdVQpMJTQ6IppYxvMke0cwNl0GY3V7dVZUda4+tTugxuYiz90XVY/00whx2fpD2L5fjhXnXWVHWEepcyGGYiz10kMvHyum8w77wqESYxVbvCqqg/wA6TtLSqaqSUgyPe8gWBe5zyBrsC46FuFJxdzMppo8Uysg/yyo8wPvAlqmVkH+WVHmB94Fup8Gch5Q71V7C+CKg1E5FNUEGaYgiCYggyOsQc2xCtChTQnwjZRuVUGBqnitT/wBvN2FY7EaNzMH0jXNLXCFgLXAtcDbUWnSCu6iyJ1OIIxsZQhCWaBYKEIAUWXKkllkpdjilkAZLfY43yWJczXmg21JYf4PU8Wqf+3m7CtZZCdGrwq1jDgm7iYyI0EsVVOZIZYwYWgGSJ8YJz9QLgLp0LCEuUuJ3NJWVjzqYGyNcx4DmuBa5pFwWuFiCN6xSgxgyOvzy6jlbmHSIpbgt8QkF7jlF+VONFkRk4+AaTK8VGS/CTNUTH+RK381lpSZP8JN+aSHkdGfU9WTRZMVaRjLRWY4k4QHzOfog+or5/QzCHE6joe9Wcsiy7nyDLRWZuI+ETqo5vSGj1uWxHk8wk75q8eU+IfnVkbIsuZ8gy0V7p8lmEX6442eVKPygqTYpZLamlqoKiSaICF4eWNznFwsQQDYAa03kFcdaT7HVBIAsrAWUo2C0cM4OZVQSQv8ABla5h8VxrHjGv0LeWLIArlhHJxhCGRzGwGZoJtJGWZrhuGxcCD4itb9A8JcTl54+2rLWRZOz2Ly0KvJViHNSTGqqmhjg1zIorhzhnWDnuINgbXAH8RTUCAEJcpOTuzaVjKVGVTEOaqm7qpW57nNaySIEBxLNDXtJNjosCPEE11iyIycXdA1crT+geEuJy88fbW1g3JvhCaQMdAYWki8khZmtG6bAkk7wVjLIsmuvIwqaNPBOD20sMcLPBiY1jeRost1YQkDDKELCAPOpgbI1zHgOa4FrmnUQRYgpIYyZJKmF7jSETRG5a1zg2Vo/dJdody3CeaLLcZuPgy4plZZsScIM10c/0Wh/2SVpy4u1jPCpKof/AB5fwarTWQmZ70M5aKouwVUDXT1A5aeYflWP8Nn4vP1EvZVr0Iz3oGWiqTcE1B1U1SeSnm7K2YsWa1/g0dUf5Eo9bVaRCM96BlorTTYh4RkNhSSDxvzGD05zkxsQMmJpZG1FW5rpGaY4m6Wsd+85x8IjcAFhr0pn2WbLMqsn2OqCQBDghCUbEtj/AJM5Wyvnom7IyQl7oRYPY46XZgPhNJubawlxUYOmjJEkMzCNx8UjfW1WvsiydGs0rMw4JlSSwjWCOUEetfBcFbZ0DTra08oBXk6giOuOM/Qb7FrP/DOWVNzxvjnWc4b4Vr/8Lh4GLq2+xfTcHQjVFH0G+xdz/wADL/SqDWk6gTyaV7x0EzvBhmd5MUjvU1WsZTMbqa0cjQF62XM/8DL/AEq9TYqV0ng0dR6YnMHO8BMvI/ivV0U80lTCYmvia1uc5pOcH3tZpO4msQsALEqrasaUEmDkv6jKI5j3N2AHNc5vxhGokX8FME6khsIfGyecf9sqDFVJQS4T2v4jC0q8pKor2RNNsl3F29YeyjbJdxdvWHsqBoUnM1NT3elYT13ZPNsl3F29YeyjbJdxdvWHsqBoRzNTUOlYT13ZO9sl/F29YeyjbJfxdvWHsqCIRzNTUOk4T13ZO9sl/F29YeyjbJfxdvWHsqCIRzNTUOk4X13ZO9sl/F29YeyjbJfxdvWHsqCIRzNTUOk4X13ZO9sl/F29YeyjbJfxdvWHsqCIRzNTUOk4X13ZO9sl/F29YeyjbJfxdvWHsqCIRzNTUOk4X13ZO9sl/F29YeyjbJfxdvWHsqCIRzNTUOk4X13ZPNsl3F29YeyjbJdxdvWHsqBoRzNTUOk4T13ZPNsl3F29YeygZSXcXHokPZUDQjmamodJwvrux3YBwwysiEjLjSQWnW1w1g29C6YSqyc4W2GfYnHvZtXikaNHOLjmTVC9CjUzI3+z5fH4Xl6zgvHlf4aOG8LRUULppnZrGDSdZJ3GtG647gS8blZfO4ikwfPM1p0m5J9Ija4N5Lr6y8B/csFr5uzHO3r7G7Nv9a26SpmiwRTPwVsRzWh0ufYizWOMpIuO/wA8cqqjFWuQNu5JsT8YThGF0joXwOa90ZY86bttfcBGvdChrcrZe6RsdBNJsZcHZj86wa4tziGsNhoXWyVYzz4TimfUFhLJGsbmMzNBYHadJudKWGJ9RXRT1r8HtY57Q8yBwDjmCR5GY0kXde+hdjBXZxy8WG3iRj3FhUva1jopIwHFjiHAtJtnNcNYvoOgbi1scMosWD5RAyJ885tdjCAG5wu0E6SXHRoA3VHch8MUhqaguc6oc7NeDYAMec/OaBvuvfyVysUiBjFUbNbO2Wrzc79/O+Dtf+DV4rI4Fd/h3idkSjA+VNj52wVdNJSvcWtBce9BcbNzw4Nc0E7tiFIMeMbBgqJkpiMue/MsHhlu9Lr3IO8oBl7LC+ktbZc2bV4WZdmbfxZwNvT410Msgd/h1Jna89mdy7C78brnCnZ6hd9yZ1mNAjwcK/YyQ6KObYs4AgSBpzc61rjO+pa+B8cRU4PlrhEWiJs7tjLwSdhBJ762i9t5R/DEzf0aj0jTSU7R5VmC3LfRZamJY/8ATlV5uu+y8I4Fb/ocTPqPLFdpk7gm2MEB0jXgtaTqBdm2vpGgkKfYtYdiwhA2eG+a64IcLOa4a2uF9YSNxRdhCWiqKWjphLFO7NllJaCy7GgtGc4Ad6Bp02um5k3xbfg2kEcpBke4yPDdLWkgANB3bADSu1IxQRbZK7rlYw4aZRRbI+5uc1rRrc47mldNyU2P+Fu6Kksae8h70bxcfDPqHoUdepwRv9noYDC8zWUX48v/AA622S7i46w9lG2S7i7esPZUDQoOZqan0/ScL67snm2S7i7esPZRtku4u3rD2VA0I5mpqHSsJ67sne2S/i7esPZRtkv4u3rD2VBEI5mpqHScJ67sne2S/i7esPZRtkv4u3rD2VBEI5mpqHScL67sne2S/i7esPZRtkv4u3rD2VBEI5mpqHScL67sne2S/i7esPZRtkv4u3rD2VBEI5mpqHScL67sne2S/i7esPZRtkv4u3rD2VBEI5mpqHScL67sne2S/i7esPZRtkv4u3rD2VBEI5mpqHScL67sne2S/i7esPZWdsl3F29YeyoGhHM1NQ6ThPXdk82yXcXb1h7KNsl3F29YeyoGhHM1NQ6VhPXdk82yXcXb1h7K7WKeNhrpHsMYZmtzrh2dfvrbwSpUzyW/KJvND7YTKNecppNkmP8A47D0sPKcI90M06lAKjJ0Xvc7Zx3znOtmas4k21+NT/cWGK6dOM1/Y+ew+Jq0Lum7XF9tbHhx0P7kbWx4cdD+5MNYScinoU9Vxfvshe7Wx4cdD+5Y2tjw46HvTDQjIp6B1XF++yF5tbO4cdA+1G1s7hx0D7Uw0IyKWgdVxftshebWzuHHQ96NrZ3Djoe9MNCMiloHVcX77IXm1s7hx0Peja2dw46HvTDQjIpaB1XF++yF5tbO4cdD3o2tncOOh70w0IyKWgdVxfvshebWzuHHQ96NrZ3Djoe9MNCMiloHVcX77IXm1s7hx0Peja2dw46B9qYaEZFLQOq4v22QvNrZ3DjoH2o2tjw46H9yYYQUZFPQOq4v32QvdrY8OOh/cja2PDjoe9MJCMinoHVcX77IgFPk7cx7XCo8FwdoZvEHfU/ZqQFkJ0KcYfElr4qrXs6jvY0sM4KirInQztz43ixGojeLSNIcNYIS8OSQxlwp66aON97s377+aQDo0ak0ChMUmvBO4pkYxGxSbgmORjZHSbI8PJcA2xDQ2wA3NC1cTsRW4NmnlErpNmFi0tAt35fotr12UwQjjbCyIdiviKMHVcs8Uzi2UPBhLQGgOdnNsR+7pA8RK+Mb8nkOEJRO2R8E+i8jNIdm+CXD94b4spoUBHG73CyF7gfJdHHO2eqnkqnsIc0P8G7TdpdckuAOm17KXYyYAiwhA6CYHNdYgtNnMc3S1zTvjmK6iyUOTuCQrdqK4Ebq6Ywg5wjtoHICc0Hx2U4di7E2hfRRXjjdE+EHwnASNLS431u03XZQV1zbBJEaxGxTGCopI2yGQPfn3LQ0jvQ22jkUmssNX0Vxu/c6eUzbgi9rg6d66gBycEknui99OlmnXu6UwnISqkIy+SKKGKq0L5btcXu1seHHQ96NrY8OOh/cmGVhKyKehT1XF++yF7tbHhx0PesbW7uHHQPtTDWEZFLQOq4v32QvdrZ3DjoH2o2tncOOh70w0IyKWgdVxftshebWzuHHQ96NrZ3Djoe9MNCMiloHVcX77IXm1s7hx0Peja2dw46HvTDQjIpaB1XF++yF5tbO4cdD3o2tncOOh70w0IyKWgdVxfvshebWzuHHQ96NrZ3Djoe9MNCMiloHVcX77IXm1s7hx0Peja2dw46HvTDQjIpaB1XF++yF5tbO4cdWfas7Wx4cdD3phLKMinoHVcX77IXm1seHHQ/uRtbHhx0P7kw1goyKegdVxfvshe7Wx4cdD3rtYq4qGgke/ZA/ObmWzbW0331KCvhiZChBd0jFX+QxFWDjOXb/ABH/2Q=="/>
          <p:cNvSpPr>
            <a:spLocks noChangeAspect="1" noChangeArrowheads="1"/>
          </p:cNvSpPr>
          <p:nvPr/>
        </p:nvSpPr>
        <p:spPr bwMode="auto">
          <a:xfrm>
            <a:off x="1058863" y="769938"/>
            <a:ext cx="304800" cy="304800"/>
          </a:xfrm>
          <a:prstGeom prst="rect">
            <a:avLst/>
          </a:prstGeom>
          <a:noFill/>
          <a:ln w="9525">
            <a:noFill/>
            <a:miter lim="800000"/>
            <a:headEnd/>
            <a:tailEnd/>
          </a:ln>
        </p:spPr>
        <p:txBody>
          <a:bodyPr/>
          <a:lstStyle/>
          <a:p>
            <a:endParaRPr lang="pl-PL"/>
          </a:p>
        </p:txBody>
      </p:sp>
      <p:sp>
        <p:nvSpPr>
          <p:cNvPr id="26651" name="AutoShape 35" descr="data:image/jpeg;base64,/9j/4AAQSkZJRgABAQAAAQABAAD/2wCEAAkGBxQPEhQUEhQVFRUUFxQUFRQUFRYUFBUUFBUWFhUXFRQYHCggGBonHBQVITEhJSkrLi4uFx8zODMsNygtLisBCgoKDg0OGxAQGywlHCUsLCwsLCwsKywsLCwsLCwsLCwsLCwsLCwsLCwsLCwsLCwsLCwsLCwsLCw3LCwsMSssLP/AABEIAGkB4AMBIgACEQEDEQH/xAAcAAACAgMBAQAAAAAAAAAAAAAABwYIAQQFAwL/xABTEAABAwIABgsKCggFAwUAAAABAAIDBBEFBgcSITETF0FRU1RxkZKT0hQiMmFyc4Gx0eEjMzREgqGys8HCFjVCUmKDouIVJENjwyWU0yZ0hKPx/8QAGgEAAwEBAQEAAAAAAAAAAAAAAAMEAgEFBv/EACoRAAIBAgQGAwADAQEAAAAAAAABAgMRBBNRoRIUFSExUjJBYQUicYFC/9oADAMBAAIRAxEAPwB4qLVmULB0Rc11UwuaS0taHPIINiO9Gu4UosqpYZ+UT+em+8cmU4KT7mJysPGbKzg9up0ruSJ342WlLlkpBqhnd6GD1uSPQnZMTGYxzvy0wblLN6XRj8V8bdUXFJemxJtC7kxOcbHIMtUXFJemxerMtFPu0045DGfzJLIRkxDjY9IcsNEfCZO36Ad6nLv4Fx8oaxwZHO0PdoayQGNzvE3OtnHxBVsR/wDo5RqKy6MTuYy3IKyoJkkxkfXUpbM7OlgcGFx1vYRdjj47aCd3NU7U0lZ2Gp3MEqE4xZTaOje6MF00jdDmxAENO8XkgX8S9cquHHUVA8xktklIhY4a25984jx5oKrum06fErsxOduyG7NlrH7FGT5UwH1BhWm/LVN+zSRDlmefUwJXITsqJjjYzDloqdymg6chWBloquLQdKRLRC7lx0OcchnNy01G7SwnkkePyrZiy1v/AGqJv0Zz+MaVCFzKjod42Oaky0Qk/CU0rPG1zHgc9ip7i9jFT4Qj2SnkDwDZw1PYddnNOkKrik2TjDbqKvhN7Mlc2GUbhbIc1pPI4tPPvrE6St2NRm/ssk5LOtyvxwSSRSUkwfG5zHDPZ4TSQd3VujxEJmBI7LdgbYaqOoaO9qG2dbhYwBzlpHRSqaTdmbk2l2O9t1Q8Vm6cftUpxHx3iwtsoZG6N0WaS15BJa79oW3LiyripVkxwv3JhGEk2ZLeF+9aTwT6HhvOU6VKNuwtTdyyAQsBZUo4FheVVO2NjnvNmtBc4ncAFyfqSnr8tFnkQUucwE2dJIWOcN/NANlqMXLwcbS8jdWUocH5Z7vAnps1hIu6OTOLRfSc0gXA16E2aadsjWuabtcA5pGogi4IRKDj5BNPweqELBWTpEsdseY8EmJr43SOlzjmsLQQ1u6b+M2UY26YeKzdOP2qA5SsL92YRmcDdkZEMe9mx+FzvLzzKMKqNKNu4lzdx20GV1lRLHFHSTF8j2saM9mtxtp8Q1nxBMwFI/IhgYS1MlS4aIG5rfOSA39IaD0k8Ak1Ek7IZFtq7NDDuFmUUD55b5kYBdmjOOkgaB6Uv6rLNTN+Lp5ncpY0eslSvKNHnYMqx/tOPNY/gq1LdKCku5mcmhsTZa3fsUQ+lP7I1qPy0VO5SwjlkefwCWSE7KiY42Mk5Zqvi9PzyH8yBlmq+Ap//s7SWyFzLhoHGxmNyz1Q100B5HSD2rYhy1y/tUcZ8mdw9caVaF3KjoHGxy02WmI/GUsjfGx7H257Ka4s43UuEgdgku5oBdG4ZsjQd3NOsblxoVZVt4JwrJRTMnhNnxm43nD9pp8RGhYlRVux1Tf2WvWCvCiqRLGyRvgva145HC49a+cJVQhikkOqNjnn6IJ/BTDjgY3Y8U2DLNkJfKRcRR2L7b7txo5VA6rLXJ/pUbQNwyTG/M1n4pZYQrn1Mr5pCXPlcXuJ3zqHINQG8FrqqNJJdxLmxkvyzVe5BTjl2Q/mC8HZYK86mUw/lvP/ACJeoWsuOhnjYwNt6v8A3afq3/8AkQMr9f8Au0/Vv/8AIl+hGXHQONjHjyyVo1w0x9Eg/OtmLLVOPCpIj5Mr2+tpSvQjLjoHGxwQZamHw6R48iVrvtNCm2JmN0eFWPfFHIwRuDSJM3WRfRmkqtKd2QmK1HM796c/0sYEqpTjGN0bjJtjMVUcM/KJ/PTfeOVrlVHDPyifz033jkUPLO1DTTQxcyTNq6eGd1U5uysa/MbE3vc7czi7TzJYBWZxA/V1H5mP1LdWTiuxmCT8kRhyM0o8KoqHdWPyrYGR6i/fn6beymMhT5ktRnChcOyO0W5JOPpN/Fq1psi9MfBqZxyiNw+ymgsFGZLUOFFZ8d8VH4KmbG54ka9pfG/NzSQDYhzbnSNHOo8mrl7b8JSH+CUf1MSqVVN3jdiZKzGlkFk+Gq277Ij6Q53tToSQyEO/zdQN+Fv1Se9O9T1fkNh8RU5e5PgaVu/LIeZlvzJNpwZfT3lH5c32WpPp9L4i5+SRYhYvNwlWNheSGBrpHlvhWbYWBOq5cNKc1PkywcwfEZ3lySH8Uvchfy6b/wBu63WRp5hKqyalY3BKxFxk7wbxSP05x9bl9DJ/g3iUHRupNdZSuJ6m7IizsnmDT8zi9AI9RXBxpyY0Xc8r4GOikYxzmFr3Ft2i9i030G1kxiuXjPWNgpJ5HkANik16NJaQByrqlK/k40rFWWm69aZ+a9h3nsPM4FeTRoXpALvaN9zRzkK1+BBbSJ1wDvgHnUTyo4F7swfKALvi+GZo03YDcDlaXD0qVwCzWjeAH1L6eL69PiUCdncoauVGBWQSDcGxGkEawRqI9Nl1sbMDdwVc0FrNY67PNu0s+ogehclXqzRP4ZaDE/C/dtHBPuvY3PG9I3vXjpArtJR5CsM3bPSOPgkTR+S7vZAOQ5p+km2oZqzaKIu6IJlkwtsGD3Rg2dUObEPI8KT+kW+kkCmFlrwvs1a2Bp72nYAfOSd87mbmc5S9VVJWiJm7sFYDI7hbujB7GON307nQnfzQc6O/0XAehV/TEyJYX2KsfA497UMOb5yPvhztz+iEVVeIQdmPVcTHTC/cVFPN+01hDBvyO71g5yOZdtKLLthn4ikadd55OQHNjB5TnH6IU0FeVh0nZCjvfWbk6ydZO+VglZXZxOwN3dWQwEXa5wdJ5tnfP5wLelWPsifyPXJjgTuOgiaRZ8vw0m/nSWIB5Gho9Cli+WhfShbu7lKVjRw3g8VUEsJOaJWOZnWvbOFr23UvaTIxTt+MqJnn+EMjHqJ+tM8qGYxZSqKieYy50sjdDmxAENO8Xmwv4rrUXLwjLt9mtDkmwe3W2V3LK4epbkeTLBo/0L8skh/FRifLTH+xSSHypGN9QK0pctcn7NGz0zu/Bi3w1GZvEnYydYN4oz0l5/MsnJ3g3ikfO72peOy0VO5Sw+mR5/BfG3PVcWg6ciMuoHFAYEuTXBrvm4HkvePzLk4WySUT43bDskT7HNOeXtvbRnNdrCjLMtNRu0sJ5JXj8pW3HlqJHf0fRmv62BdUKiDiiKZ7C0kHWCQeUGxWF6VUue977Wz3OdbeznE2+teapFFm8RXl2D6QngY/srzyhzZmDaw/7Lx0hm/ivbEhtsH0nmY/shaGVM/9Lq/Ib94xQ/8Aoo+iuIQBewGs6BylC9qP4yPy2faCuZOO3AuSWjbG3Z9klkIBcc8sbc6SGtbuLrx5NMHD5vflkkP5lLmhfSic5alHCiK7XeDeKR87+0vl2TnBp+asHI54/MpYhc4pahZEMkyYYNP+gRySSD8VqTZJcHu1CVvJK4/UbqfLCOOWocKFjUZGKY+BUTt5RG4fZBUwxLxbbgyn2Bshk79z84tDT31tFgV3kIc5PswSSMqqOGflE/npvvHK1yqjhn5RP56b7xydQ8sxUNRWZxA/V1H5mP1KsysziB+rqPzMfqWq/hHKZIEIQpRoIQhACey+DvqPkn9caUybWXzXR8k//GlKrKXxET+QychPyyfzH/IE8UjshXyyfzH/ACNTxSKvyGQ8Cky++DR+VP8AZYlAm/l98Gj8qb7LEoE+l8Rc/J6QTujN2Ocw6rscWnkuNxbbcNVI1VE4/mydpZwJgSeueY6dme9rS8i4bZoIF7uIGsjnXYfk8wkPmrzyPjP5lpuP2cSf0cxmM1YNVVOP5r/avT9LK7jdR1rlsuxEwiPmcvozD+ZfBxJwhxObmHtR/X8D+x4fpXW8bqOtd7Vo1mEpp/jZZJBrs97nDmJsuw3ETCJ+Zy+nMHrctiPJ1hJ3zYjynxj8yLx/A7kVXUxWoDU1lNE0Xzpo7+JrHB7yfotKklJkpwhIRnNijG6XSXt6Gg3TMxCxAjwXeRz9mncLGTNzWsbutjbc28ZJuVidVJdjsYP7JqEFACypB4nsumBdMFW0b8En2oz9oekJTKzuOuB+7qKeEWznMJjvuSN75h5wOdVi5RY7oOsHeVdGV42E1FZ3O7iNhnuGuglJszO2OTzcnem/iBIP0VZaqnbExz3GzWNc5x3AGgknmCqW5txy6E4MO43bLi+w53wkwFK/Tpu3RLztb/Us1YXaYQfZirwthA1U8sztcr3P067OOgegWHoWzitgvu2rgg3HyNz/ADYOc/8ApBC5aZ2QvBOfPPUuGiJoiYf45O+dbka0dNNk+GJld2QTGXBZo6ueA6o5HBvkHvmf0kLwwNhA0tRFO3XE9r9G8D3w9IuPSmDlzwTmVENS0aJWGN5/jj0t52u/pSyXIviiD7MtpTzCRjXtN2vAcDvhwuDzFVmx1wz3dWzzA3aXZsfm2d60jxGxP0kxME427Hi+TnfCxDuNunTc6Iz6GG/0Un2iwAG5oS6ULNs1N3SMpuZCsC/H1bhrtDHyA50hHKcwegpRgE6ALk6AN8nQAFZ/E3BHcVHBB+0xgLyN2R3fPPSJWqztGwQXc7QCyhCkHEVyk4bdQ0EsjCRI7NiYd0OkNrjxgXPoVbwE68vUtqSmb+9UXP0YZPakoFXRX9biankEWUiyfYDZhCujhkvsea+R4BsS1g1XGq7i1POHEPBzBoo4T43NzjzldlUUXY5GFytSFZtuJdAPmdP1TT+CycTaA/M6fqmexYz1oay2VjQrLOxEwcfmcHoZb1Lxkyd4NPzSMchcPxXc9aHMtlb0L3r4w2WRo0BskjQPEHuA+oLwTkYLPYk/IKTzMf2QuflU/VVX5DPvGLoYk/IKTzEf2QtDKiP+l1fkN+qRhUS+RR9FcF7UPxsfnI/ttXivaiPwsfnI/thWvwTlswsr5avpQMpBCELgAoNj9j8cFSxR7DsuyML75+bbNdm2tY3U5SRy8n/NU3mX/eBMpxTlZmZOyN7bpPFB1v8AapNiFj+cKzSRbDsexx7JfPzr3cG2tYb6r+mVkH+WVHmB94E6dOKjdGIybY8FVHDPyifz033jla5VRwz8on89N945ZoeWFQ1FZnED9XUfmY/UqyqzWIH6uo/Mx+par+EFMkCEIUo0EIQgBP5fNdHyT+uNKVNfL54dJ5M3rjSoVlL4iJ/IZOQr5ZP5j/kanikfkJH+bqPMj7wJ4JFX5DIfEU2XxvwdIf45RztafwSeT3y2YNMtAJAL7BIJD4muBY48nfBIhOov+oufkmeSbDEdHX3mcGMkjfFnu0NDi5jm3O5fNsn/AB1bHansPI4H1FVNQzvdWjk0InS4ne52M7Ft2uB1EL6VTG1cg1SPHI9w9RX33fLwsvWP9qxkfp3MLXFwGshfDqlg1uaOVwCqi6rkOuSQ8r3H1leTnE6yTym6Mj9DMLT1GHKaPw6iFvlSMH4rVwdjbRVMohgqY5JCCQ1hzrhuvSBb61V8MG8FLMlk2ZhSm/iMjOeJ/wCIXHRSQKpdljwsrAWUgaYIVb8pmB+48ITNAsyW0zN60nhD0PDvqVkClllxwPslNHUgaYHhrvNynN5g7N502lK0jE1dCTXoZ3ZgjucwOLw3cz3ANLuZrR6F5hCrEArF5LMFdy4OguLOlGzuB1/CaWg8jc1IXFzBndlVBBwkjWnyRpf/AEhytNEwNAA0AAADeA0AKevLwhtNfZEcquCu6cHTWF3QjZ221/B6Xf05yrqFbeaMOBaRcOBBG+CLEfWqsYwYNNJUzQH/AEnuaPJ1s/pLV2hL6Covs1NndmGO5zC4SZu5nhpaDzEj0rzQhPFEryX4H7rwhECLsivM/eszwB6XlvMVY4BLTIfgfY6V9S4d9O8hu/scZLRzuzkywpKsryHwVkZQhYSjYrcvjf8ALUp/33Dnhf7EmE/ss2DzNg5zgLmCRk30RdjvqeeZIFV0X/UTU8kzyQ1bYsJx5xAD45YwToGcQ1w+wR6VYYFVGC6MGHqqPQypnbyTSe1cqUuJ3CM7ItRdF1Vz9J63jdR1z/ag4zVvG6jrpPasZD1NZiLR3WrhKuZBG+SVwYxjS5znGwAAuVWB2Hao66mc/wA6TtLUnqpJPjJHv8t7n+srqoPU5mGKqbZHvf8Avve7pOJ/FeaEWJ0NF3HQANZcdAA8ZJAVAss7iP8Aq+kvwEf2QtbKS2+DKzzLjzWP4Lr4Fo+56eGLg42MPK1oB+tauOFEaiiqYm6S+GRo5c0kepQr5FH0VeX1E/Nc07xB5jdfAWVcTlscH1TZo2SMcHNc1pBGkG4BWxdVQpMJTQ6IppYxvMke0cwNl0GY3V7dVZUda4+tTugxuYiz90XVY/00whx2fpD2L5fjhXnXWVHWEepcyGGYiz10kMvHyum8w77wqESYxVbvCqqg/wA6TtLSqaqSUgyPe8gWBe5zyBrsC46FuFJxdzMppo8Uysg/yyo8wPvAlqmVkH+WVHmB94Fup8Gch5Q71V7C+CKg1E5FNUEGaYgiCYggyOsQc2xCtChTQnwjZRuVUGBqnitT/wBvN2FY7EaNzMH0jXNLXCFgLXAtcDbUWnSCu6iyJ1OIIxsZQhCWaBYKEIAUWXKkllkpdjilkAZLfY43yWJczXmg21JYf4PU8Wqf+3m7CtZZCdGrwq1jDgm7iYyI0EsVVOZIZYwYWgGSJ8YJz9QLgLp0LCEuUuJ3NJWVjzqYGyNcx4DmuBa5pFwWuFiCN6xSgxgyOvzy6jlbmHSIpbgt8QkF7jlF+VONFkRk4+AaTK8VGS/CTNUTH+RK381lpSZP8JN+aSHkdGfU9WTRZMVaRjLRWY4k4QHzOfog+or5/QzCHE6joe9Wcsiy7nyDLRWZuI+ETqo5vSGj1uWxHk8wk75q8eU+IfnVkbIsuZ8gy0V7p8lmEX6442eVKPygqTYpZLamlqoKiSaICF4eWNznFwsQQDYAa03kFcdaT7HVBIAsrAWUo2C0cM4OZVQSQv8ABla5h8VxrHjGv0LeWLIArlhHJxhCGRzGwGZoJtJGWZrhuGxcCD4itb9A8JcTl54+2rLWRZOz2Ly0KvJViHNSTGqqmhjg1zIorhzhnWDnuINgbXAH8RTUCAEJcpOTuzaVjKVGVTEOaqm7qpW57nNaySIEBxLNDXtJNjosCPEE11iyIycXdA1crT+geEuJy88fbW1g3JvhCaQMdAYWki8khZmtG6bAkk7wVjLIsmuvIwqaNPBOD20sMcLPBiY1jeRost1YQkDDKELCAPOpgbI1zHgOa4FrmnUQRYgpIYyZJKmF7jSETRG5a1zg2Vo/dJdody3CeaLLcZuPgy4plZZsScIM10c/0Wh/2SVpy4u1jPCpKof/AB5fwarTWQmZ70M5aKouwVUDXT1A5aeYflWP8Nn4vP1EvZVr0Iz3oGWiqTcE1B1U1SeSnm7K2YsWa1/g0dUf5Eo9bVaRCM96BlorTTYh4RkNhSSDxvzGD05zkxsQMmJpZG1FW5rpGaY4m6Wsd+85x8IjcAFhr0pn2WbLMqsn2OqCQBDghCUbEtj/AJM5Wyvnom7IyQl7oRYPY46XZgPhNJubawlxUYOmjJEkMzCNx8UjfW1WvsiydGs0rMw4JlSSwjWCOUEetfBcFbZ0DTra08oBXk6giOuOM/Qb7FrP/DOWVNzxvjnWc4b4Vr/8Lh4GLq2+xfTcHQjVFH0G+xdz/wADL/SqDWk6gTyaV7x0EzvBhmd5MUjvU1WsZTMbqa0cjQF62XM/8DL/AEq9TYqV0ng0dR6YnMHO8BMvI/ivV0U80lTCYmvia1uc5pOcH3tZpO4msQsALEqrasaUEmDkv6jKI5j3N2AHNc5vxhGokX8FME6khsIfGyecf9sqDFVJQS4T2v4jC0q8pKor2RNNsl3F29YeyjbJdxdvWHsqBoUnM1NT3elYT13ZPNsl3F29YeyjbJdxdvWHsqBoRzNTUOlYT13ZO9sl/F29YeyjbJfxdvWHsqCIRzNTUOk4T13ZO9sl/F29YeyjbJfxdvWHsqCIRzNTUOk4X13ZO9sl/F29YeyjbJfxdvWHsqCIRzNTUOk4X13ZO9sl/F29YeyjbJfxdvWHsqCIRzNTUOk4X13ZO9sl/F29YeyjbJfxdvWHsqCIRzNTUOk4X13ZO9sl/F29YeyjbJfxdvWHsqCIRzNTUOk4X13ZPNsl3F29YeyjbJdxdvWHsqBoRzNTUOk4T13ZPNsl3F29YeygZSXcXHokPZUDQjmamodJwvrux3YBwwysiEjLjSQWnW1w1g29C6YSqyc4W2GfYnHvZtXikaNHOLjmTVC9CjUzI3+z5fH4Xl6zgvHlf4aOG8LRUULppnZrGDSdZJ3GtG647gS8blZfO4ikwfPM1p0m5J9Ija4N5Lr6y8B/csFr5uzHO3r7G7Nv9a26SpmiwRTPwVsRzWh0ufYizWOMpIuO/wA8cqqjFWuQNu5JsT8YThGF0joXwOa90ZY86bttfcBGvdChrcrZe6RsdBNJsZcHZj86wa4tziGsNhoXWyVYzz4TimfUFhLJGsbmMzNBYHadJudKWGJ9RXRT1r8HtY57Q8yBwDjmCR5GY0kXde+hdjBXZxy8WG3iRj3FhUva1jopIwHFjiHAtJtnNcNYvoOgbi1scMosWD5RAyJ885tdjCAG5wu0E6SXHRoA3VHch8MUhqaguc6oc7NeDYAMec/OaBvuvfyVysUiBjFUbNbO2Wrzc79/O+Dtf+DV4rI4Fd/h3idkSjA+VNj52wVdNJSvcWtBce9BcbNzw4Nc0E7tiFIMeMbBgqJkpiMue/MsHhlu9Lr3IO8oBl7LC+ktbZc2bV4WZdmbfxZwNvT410Msgd/h1Jna89mdy7C78brnCnZ6hd9yZ1mNAjwcK/YyQ6KObYs4AgSBpzc61rjO+pa+B8cRU4PlrhEWiJs7tjLwSdhBJ762i9t5R/DEzf0aj0jTSU7R5VmC3LfRZamJY/8ATlV5uu+y8I4Fb/ocTPqPLFdpk7gm2MEB0jXgtaTqBdm2vpGgkKfYtYdiwhA2eG+a64IcLOa4a2uF9YSNxRdhCWiqKWjphLFO7NllJaCy7GgtGc4Ad6Bp02um5k3xbfg2kEcpBke4yPDdLWkgANB3bADSu1IxQRbZK7rlYw4aZRRbI+5uc1rRrc47mldNyU2P+Fu6Kksae8h70bxcfDPqHoUdepwRv9noYDC8zWUX48v/AA622S7i46w9lG2S7i7esPZUDQoOZqan0/ScL67snm2S7i7esPZRtku4u3rD2VA0I5mpqHSsJ67sne2S/i7esPZRtkv4u3rD2VBEI5mpqHScJ67sne2S/i7esPZRtkv4u3rD2VBEI5mpqHScL67sne2S/i7esPZRtkv4u3rD2VBEI5mpqHScL67sne2S/i7esPZRtkv4u3rD2VBEI5mpqHScL67sne2S/i7esPZRtkv4u3rD2VBEI5mpqHScL67sne2S/i7esPZRtkv4u3rD2VBEI5mpqHScL67sne2S/i7esPZWdsl3F29YeyoGhHM1NQ6ThPXdk82yXcXb1h7KNsl3F29YeyoGhHM1NQ6VhPXdk82yXcXb1h7K7WKeNhrpHsMYZmtzrh2dfvrbwSpUzyW/KJvND7YTKNecppNkmP8A47D0sPKcI90M06lAKjJ0Xvc7Zx3znOtmas4k21+NT/cWGK6dOM1/Y+ew+Jq0Lum7XF9tbHhx0P7kbWx4cdD+5MNYScinoU9Vxfvshe7Wx4cdD+5Y2tjw46HvTDQjIp6B1XF++yF5tbO4cdA+1G1s7hx0D7Uw0IyKWgdVxftshebWzuHHQ96NrZ3Djoe9MNCMiloHVcX77IXm1s7hx0Peja2dw46HvTDQjIpaB1XF++yF5tbO4cdD3o2tncOOh70w0IyKWgdVxfvshebWzuHHQ96NrZ3Djoe9MNCMiloHVcX77IXm1s7hx0Peja2dw46B9qYaEZFLQOq4v22QvNrZ3DjoH2o2tjw46H9yYYQUZFPQOq4v32QvdrY8OOh/cja2PDjoe9MJCMinoHVcX77IgFPk7cx7XCo8FwdoZvEHfU/ZqQFkJ0KcYfElr4qrXs6jvY0sM4KirInQztz43ixGojeLSNIcNYIS8OSQxlwp66aON97s377+aQDo0ak0ChMUmvBO4pkYxGxSbgmORjZHSbI8PJcA2xDQ2wA3NC1cTsRW4NmnlErpNmFi0tAt35fotr12UwQjjbCyIdiviKMHVcs8Uzi2UPBhLQGgOdnNsR+7pA8RK+Mb8nkOEJRO2R8E+i8jNIdm+CXD94b4spoUBHG73CyF7gfJdHHO2eqnkqnsIc0P8G7TdpdckuAOm17KXYyYAiwhA6CYHNdYgtNnMc3S1zTvjmK6iyUOTuCQrdqK4Ebq6Ywg5wjtoHICc0Hx2U4di7E2hfRRXjjdE+EHwnASNLS431u03XZQV1zbBJEaxGxTGCopI2yGQPfn3LQ0jvQ22jkUmssNX0Vxu/c6eUzbgi9rg6d66gBycEknui99OlmnXu6UwnISqkIy+SKKGKq0L5btcXu1seHHQ96NrY8OOh/cmGVhKyKehT1XF++yF7tbHhx0PesbW7uHHQPtTDWEZFLQOq4v32QvdrZ3DjoH2o2tncOOh70w0IyKWgdVxftshebWzuHHQ96NrZ3Djoe9MNCMiloHVcX77IXm1s7hx0Peja2dw46HvTDQjIpaB1XF++yF5tbO4cdD3o2tncOOh70w0IyKWgdVxfvshebWzuHHQ96NrZ3Djoe9MNCMiloHVcX77IXm1s7hx0Peja2dw46HvTDQjIpaB1XF++yF5tbO4cdWfas7Wx4cdD3phLKMinoHVcX77IXm1seHHQ/uRtbHhx0P7kw1goyKegdVxfvshe7Wx4cdD3rtYq4qGgke/ZA/ObmWzbW0331KCvhiZChBd0jFX+QxFWDjOXb/ABH/2Q=="/>
          <p:cNvSpPr>
            <a:spLocks noChangeAspect="1" noChangeArrowheads="1"/>
          </p:cNvSpPr>
          <p:nvPr/>
        </p:nvSpPr>
        <p:spPr bwMode="auto">
          <a:xfrm>
            <a:off x="1211263" y="922338"/>
            <a:ext cx="304800" cy="304800"/>
          </a:xfrm>
          <a:prstGeom prst="rect">
            <a:avLst/>
          </a:prstGeom>
          <a:noFill/>
          <a:ln w="9525">
            <a:noFill/>
            <a:miter lim="800000"/>
            <a:headEnd/>
            <a:tailEnd/>
          </a:ln>
        </p:spPr>
        <p:txBody>
          <a:bodyPr/>
          <a:lstStyle/>
          <a:p>
            <a:endParaRPr lang="pl-PL"/>
          </a:p>
        </p:txBody>
      </p:sp>
      <p:sp>
        <p:nvSpPr>
          <p:cNvPr id="26652" name="AutoShape 37" descr="data:image/jpeg;base64,/9j/4AAQSkZJRgABAQAAAQABAAD/2wCEAAkGBxQPEhQUEhQVFRUUFxQUFRQUFRYUFBUUFBUWFhUXFRQYHCggGBonHBQVITEhJSkrLi4uFx8zODMsNygtLisBCgoKDg0OGxAQGywlHCUsLCwsLCwsKywsLCwsLCwsLCwsLCwsLCwsLCwsLCwsLCwsLCwsLCwsLCw3LCwsMSssLP/AABEIAGkB4AMBIgACEQEDEQH/xAAcAAACAgMBAQAAAAAAAAAAAAAABwYIAQQFAwL/xABTEAABAwIABgsKCggFAwUAAAABAAIDBBEFBgcSITETF0FRU1RxkZKT0hQiMmFyc4Gx0eEjMzREgqGys8HCFjVCUmKDouIVJENjwyWU0yZ0hKPx/8QAGgEAAwEBAQEAAAAAAAAAAAAAAAMEAgEFBv/EACoRAAIBAgQGAwADAQEAAAAAAAABAgMRBBNRoRIUFSExUjJBYQUicYFC/9oADAMBAAIRAxEAPwB4qLVmULB0Rc11UwuaS0taHPIINiO9Gu4UosqpYZ+UT+em+8cmU4KT7mJysPGbKzg9up0ruSJ342WlLlkpBqhnd6GD1uSPQnZMTGYxzvy0wblLN6XRj8V8bdUXFJemxJtC7kxOcbHIMtUXFJemxerMtFPu0045DGfzJLIRkxDjY9IcsNEfCZO36Ad6nLv4Fx8oaxwZHO0PdoayQGNzvE3OtnHxBVsR/wDo5RqKy6MTuYy3IKyoJkkxkfXUpbM7OlgcGFx1vYRdjj47aCd3NU7U0lZ2Gp3MEqE4xZTaOje6MF00jdDmxAENO8XkgX8S9cquHHUVA8xktklIhY4a25984jx5oKrum06fErsxOduyG7NlrH7FGT5UwH1BhWm/LVN+zSRDlmefUwJXITsqJjjYzDloqdymg6chWBloquLQdKRLRC7lx0OcchnNy01G7SwnkkePyrZiy1v/AGqJv0Zz+MaVCFzKjod42Oaky0Qk/CU0rPG1zHgc9ip7i9jFT4Qj2SnkDwDZw1PYddnNOkKrik2TjDbqKvhN7Mlc2GUbhbIc1pPI4tPPvrE6St2NRm/ssk5LOtyvxwSSRSUkwfG5zHDPZ4TSQd3VujxEJmBI7LdgbYaqOoaO9qG2dbhYwBzlpHRSqaTdmbk2l2O9t1Q8Vm6cftUpxHx3iwtsoZG6N0WaS15BJa79oW3LiyripVkxwv3JhGEk2ZLeF+9aTwT6HhvOU6VKNuwtTdyyAQsBZUo4FheVVO2NjnvNmtBc4ncAFyfqSnr8tFnkQUucwE2dJIWOcN/NANlqMXLwcbS8jdWUocH5Z7vAnps1hIu6OTOLRfSc0gXA16E2aadsjWuabtcA5pGogi4IRKDj5BNPweqELBWTpEsdseY8EmJr43SOlzjmsLQQ1u6b+M2UY26YeKzdOP2qA5SsL92YRmcDdkZEMe9mx+FzvLzzKMKqNKNu4lzdx20GV1lRLHFHSTF8j2saM9mtxtp8Q1nxBMwFI/IhgYS1MlS4aIG5rfOSA39IaD0k8Ak1Ek7IZFtq7NDDuFmUUD55b5kYBdmjOOkgaB6Uv6rLNTN+Lp5ncpY0eslSvKNHnYMqx/tOPNY/gq1LdKCku5mcmhsTZa3fsUQ+lP7I1qPy0VO5SwjlkefwCWSE7KiY42Mk5Zqvi9PzyH8yBlmq+Ap//s7SWyFzLhoHGxmNyz1Q100B5HSD2rYhy1y/tUcZ8mdw9caVaF3KjoHGxy02WmI/GUsjfGx7H257Ka4s43UuEgdgku5oBdG4ZsjQd3NOsblxoVZVt4JwrJRTMnhNnxm43nD9pp8RGhYlRVux1Tf2WvWCvCiqRLGyRvgva145HC49a+cJVQhikkOqNjnn6IJ/BTDjgY3Y8U2DLNkJfKRcRR2L7b7txo5VA6rLXJ/pUbQNwyTG/M1n4pZYQrn1Mr5pCXPlcXuJ3zqHINQG8FrqqNJJdxLmxkvyzVe5BTjl2Q/mC8HZYK86mUw/lvP/ACJeoWsuOhnjYwNt6v8A3afq3/8AkQMr9f8Au0/Vv/8AIl+hGXHQONjHjyyVo1w0x9Eg/OtmLLVOPCpIj5Mr2+tpSvQjLjoHGxwQZamHw6R48iVrvtNCm2JmN0eFWPfFHIwRuDSJM3WRfRmkqtKd2QmK1HM796c/0sYEqpTjGN0bjJtjMVUcM/KJ/PTfeOVrlVHDPyifz033jkUPLO1DTTQxcyTNq6eGd1U5uysa/MbE3vc7czi7TzJYBWZxA/V1H5mP1LdWTiuxmCT8kRhyM0o8KoqHdWPyrYGR6i/fn6beymMhT5ktRnChcOyO0W5JOPpN/Fq1psi9MfBqZxyiNw+ymgsFGZLUOFFZ8d8VH4KmbG54ka9pfG/NzSQDYhzbnSNHOo8mrl7b8JSH+CUf1MSqVVN3jdiZKzGlkFk+Gq277Ij6Q53tToSQyEO/zdQN+Fv1Se9O9T1fkNh8RU5e5PgaVu/LIeZlvzJNpwZfT3lH5c32WpPp9L4i5+SRYhYvNwlWNheSGBrpHlvhWbYWBOq5cNKc1PkywcwfEZ3lySH8Uvchfy6b/wBu63WRp5hKqyalY3BKxFxk7wbxSP05x9bl9DJ/g3iUHRupNdZSuJ6m7IizsnmDT8zi9AI9RXBxpyY0Xc8r4GOikYxzmFr3Ft2i9i030G1kxiuXjPWNgpJ5HkANik16NJaQByrqlK/k40rFWWm69aZ+a9h3nsPM4FeTRoXpALvaN9zRzkK1+BBbSJ1wDvgHnUTyo4F7swfKALvi+GZo03YDcDlaXD0qVwCzWjeAH1L6eL69PiUCdncoauVGBWQSDcGxGkEawRqI9Nl1sbMDdwVc0FrNY67PNu0s+ogehclXqzRP4ZaDE/C/dtHBPuvY3PG9I3vXjpArtJR5CsM3bPSOPgkTR+S7vZAOQ5p+km2oZqzaKIu6IJlkwtsGD3Rg2dUObEPI8KT+kW+kkCmFlrwvs1a2Bp72nYAfOSd87mbmc5S9VVJWiJm7sFYDI7hbujB7GON307nQnfzQc6O/0XAehV/TEyJYX2KsfA497UMOb5yPvhztz+iEVVeIQdmPVcTHTC/cVFPN+01hDBvyO71g5yOZdtKLLthn4ikadd55OQHNjB5TnH6IU0FeVh0nZCjvfWbk6ydZO+VglZXZxOwN3dWQwEXa5wdJ5tnfP5wLelWPsifyPXJjgTuOgiaRZ8vw0m/nSWIB5Gho9Cli+WhfShbu7lKVjRw3g8VUEsJOaJWOZnWvbOFr23UvaTIxTt+MqJnn+EMjHqJ+tM8qGYxZSqKieYy50sjdDmxAENO8Xmwv4rrUXLwjLt9mtDkmwe3W2V3LK4epbkeTLBo/0L8skh/FRifLTH+xSSHypGN9QK0pctcn7NGz0zu/Bi3w1GZvEnYydYN4oz0l5/MsnJ3g3ikfO72peOy0VO5Sw+mR5/BfG3PVcWg6ciMuoHFAYEuTXBrvm4HkvePzLk4WySUT43bDskT7HNOeXtvbRnNdrCjLMtNRu0sJ5JXj8pW3HlqJHf0fRmv62BdUKiDiiKZ7C0kHWCQeUGxWF6VUue977Wz3OdbeznE2+teapFFm8RXl2D6QngY/srzyhzZmDaw/7Lx0hm/ivbEhtsH0nmY/shaGVM/9Lq/Ib94xQ/8Aoo+iuIQBewGs6BylC9qP4yPy2faCuZOO3AuSWjbG3Z9klkIBcc8sbc6SGtbuLrx5NMHD5vflkkP5lLmhfSic5alHCiK7XeDeKR87+0vl2TnBp+asHI54/MpYhc4pahZEMkyYYNP+gRySSD8VqTZJcHu1CVvJK4/UbqfLCOOWocKFjUZGKY+BUTt5RG4fZBUwxLxbbgyn2Bshk79z84tDT31tFgV3kIc5PswSSMqqOGflE/npvvHK1yqjhn5RP56b7xydQ8sxUNRWZxA/V1H5mP1KsysziB+rqPzMfqWq/hHKZIEIQpRoIQhACey+DvqPkn9caUybWXzXR8k//GlKrKXxET+QychPyyfzH/IE8UjshXyyfzH/ACNTxSKvyGQ8Cky++DR+VP8AZYlAm/l98Gj8qb7LEoE+l8Rc/J6QTujN2Ocw6rscWnkuNxbbcNVI1VE4/mydpZwJgSeueY6dme9rS8i4bZoIF7uIGsjnXYfk8wkPmrzyPjP5lpuP2cSf0cxmM1YNVVOP5r/avT9LK7jdR1rlsuxEwiPmcvozD+ZfBxJwhxObmHtR/X8D+x4fpXW8bqOtd7Vo1mEpp/jZZJBrs97nDmJsuw3ETCJ+Zy+nMHrctiPJ1hJ3zYjynxj8yLx/A7kVXUxWoDU1lNE0Xzpo7+JrHB7yfotKklJkpwhIRnNijG6XSXt6Gg3TMxCxAjwXeRz9mncLGTNzWsbutjbc28ZJuVidVJdjsYP7JqEFACypB4nsumBdMFW0b8En2oz9oekJTKzuOuB+7qKeEWznMJjvuSN75h5wOdVi5RY7oOsHeVdGV42E1FZ3O7iNhnuGuglJszO2OTzcnem/iBIP0VZaqnbExz3GzWNc5x3AGgknmCqW5txy6E4MO43bLi+w53wkwFK/Tpu3RLztb/Us1YXaYQfZirwthA1U8sztcr3P067OOgegWHoWzitgvu2rgg3HyNz/ADYOc/8ApBC5aZ2QvBOfPPUuGiJoiYf45O+dbka0dNNk+GJld2QTGXBZo6ueA6o5HBvkHvmf0kLwwNhA0tRFO3XE9r9G8D3w9IuPSmDlzwTmVENS0aJWGN5/jj0t52u/pSyXIviiD7MtpTzCRjXtN2vAcDvhwuDzFVmx1wz3dWzzA3aXZsfm2d60jxGxP0kxME427Hi+TnfCxDuNunTc6Iz6GG/0Un2iwAG5oS6ULNs1N3SMpuZCsC/H1bhrtDHyA50hHKcwegpRgE6ALk6AN8nQAFZ/E3BHcVHBB+0xgLyN2R3fPPSJWqztGwQXc7QCyhCkHEVyk4bdQ0EsjCRI7NiYd0OkNrjxgXPoVbwE68vUtqSmb+9UXP0YZPakoFXRX9biankEWUiyfYDZhCujhkvsea+R4BsS1g1XGq7i1POHEPBzBoo4T43NzjzldlUUXY5GFytSFZtuJdAPmdP1TT+CycTaA/M6fqmexYz1oay2VjQrLOxEwcfmcHoZb1Lxkyd4NPzSMchcPxXc9aHMtlb0L3r4w2WRo0BskjQPEHuA+oLwTkYLPYk/IKTzMf2QuflU/VVX5DPvGLoYk/IKTzEf2QtDKiP+l1fkN+qRhUS+RR9FcF7UPxsfnI/ttXivaiPwsfnI/thWvwTlswsr5avpQMpBCELgAoNj9j8cFSxR7DsuyML75+bbNdm2tY3U5SRy8n/NU3mX/eBMpxTlZmZOyN7bpPFB1v8AapNiFj+cKzSRbDsexx7JfPzr3cG2tYb6r+mVkH+WVHmB94E6dOKjdGIybY8FVHDPyifz033jla5VRwz8on89N945ZoeWFQ1FZnED9XUfmY/UqyqzWIH6uo/Mx+par+EFMkCEIUo0EIQgBP5fNdHyT+uNKVNfL54dJ5M3rjSoVlL4iJ/IZOQr5ZP5j/kanikfkJH+bqPMj7wJ4JFX5DIfEU2XxvwdIf45RztafwSeT3y2YNMtAJAL7BIJD4muBY48nfBIhOov+oufkmeSbDEdHX3mcGMkjfFnu0NDi5jm3O5fNsn/AB1bHansPI4H1FVNQzvdWjk0InS4ne52M7Ft2uB1EL6VTG1cg1SPHI9w9RX33fLwsvWP9qxkfp3MLXFwGshfDqlg1uaOVwCqi6rkOuSQ8r3H1leTnE6yTym6Mj9DMLT1GHKaPw6iFvlSMH4rVwdjbRVMohgqY5JCCQ1hzrhuvSBb61V8MG8FLMlk2ZhSm/iMjOeJ/wCIXHRSQKpdljwsrAWUgaYIVb8pmB+48ITNAsyW0zN60nhD0PDvqVkClllxwPslNHUgaYHhrvNynN5g7N502lK0jE1dCTXoZ3ZgjucwOLw3cz3ANLuZrR6F5hCrEArF5LMFdy4OguLOlGzuB1/CaWg8jc1IXFzBndlVBBwkjWnyRpf/AEhytNEwNAA0AAADeA0AKevLwhtNfZEcquCu6cHTWF3QjZ221/B6Xf05yrqFbeaMOBaRcOBBG+CLEfWqsYwYNNJUzQH/AEnuaPJ1s/pLV2hL6Covs1NndmGO5zC4SZu5nhpaDzEj0rzQhPFEryX4H7rwhECLsivM/eszwB6XlvMVY4BLTIfgfY6V9S4d9O8hu/scZLRzuzkywpKsryHwVkZQhYSjYrcvjf8ALUp/33Dnhf7EmE/ss2DzNg5zgLmCRk30RdjvqeeZIFV0X/UTU8kzyQ1bYsJx5xAD45YwToGcQ1w+wR6VYYFVGC6MGHqqPQypnbyTSe1cqUuJ3CM7ItRdF1Vz9J63jdR1z/ag4zVvG6jrpPasZD1NZiLR3WrhKuZBG+SVwYxjS5znGwAAuVWB2Hao66mc/wA6TtLUnqpJPjJHv8t7n+srqoPU5mGKqbZHvf8Avve7pOJ/FeaEWJ0NF3HQANZcdAA8ZJAVAss7iP8Aq+kvwEf2QtbKS2+DKzzLjzWP4Lr4Fo+56eGLg42MPK1oB+tauOFEaiiqYm6S+GRo5c0kepQr5FH0VeX1E/Nc07xB5jdfAWVcTlscH1TZo2SMcHNc1pBGkG4BWxdVQpMJTQ6IppYxvMke0cwNl0GY3V7dVZUda4+tTugxuYiz90XVY/00whx2fpD2L5fjhXnXWVHWEepcyGGYiz10kMvHyum8w77wqESYxVbvCqqg/wA6TtLSqaqSUgyPe8gWBe5zyBrsC46FuFJxdzMppo8Uysg/yyo8wPvAlqmVkH+WVHmB94Fup8Gch5Q71V7C+CKg1E5FNUEGaYgiCYggyOsQc2xCtChTQnwjZRuVUGBqnitT/wBvN2FY7EaNzMH0jXNLXCFgLXAtcDbUWnSCu6iyJ1OIIxsZQhCWaBYKEIAUWXKkllkpdjilkAZLfY43yWJczXmg21JYf4PU8Wqf+3m7CtZZCdGrwq1jDgm7iYyI0EsVVOZIZYwYWgGSJ8YJz9QLgLp0LCEuUuJ3NJWVjzqYGyNcx4DmuBa5pFwWuFiCN6xSgxgyOvzy6jlbmHSIpbgt8QkF7jlF+VONFkRk4+AaTK8VGS/CTNUTH+RK381lpSZP8JN+aSHkdGfU9WTRZMVaRjLRWY4k4QHzOfog+or5/QzCHE6joe9Wcsiy7nyDLRWZuI+ETqo5vSGj1uWxHk8wk75q8eU+IfnVkbIsuZ8gy0V7p8lmEX6442eVKPygqTYpZLamlqoKiSaICF4eWNznFwsQQDYAa03kFcdaT7HVBIAsrAWUo2C0cM4OZVQSQv8ABla5h8VxrHjGv0LeWLIArlhHJxhCGRzGwGZoJtJGWZrhuGxcCD4itb9A8JcTl54+2rLWRZOz2Ly0KvJViHNSTGqqmhjg1zIorhzhnWDnuINgbXAH8RTUCAEJcpOTuzaVjKVGVTEOaqm7qpW57nNaySIEBxLNDXtJNjosCPEE11iyIycXdA1crT+geEuJy88fbW1g3JvhCaQMdAYWki8khZmtG6bAkk7wVjLIsmuvIwqaNPBOD20sMcLPBiY1jeRost1YQkDDKELCAPOpgbI1zHgOa4FrmnUQRYgpIYyZJKmF7jSETRG5a1zg2Vo/dJdody3CeaLLcZuPgy4plZZsScIM10c/0Wh/2SVpy4u1jPCpKof/AB5fwarTWQmZ70M5aKouwVUDXT1A5aeYflWP8Nn4vP1EvZVr0Iz3oGWiqTcE1B1U1SeSnm7K2YsWa1/g0dUf5Eo9bVaRCM96BlorTTYh4RkNhSSDxvzGD05zkxsQMmJpZG1FW5rpGaY4m6Wsd+85x8IjcAFhr0pn2WbLMqsn2OqCQBDghCUbEtj/AJM5Wyvnom7IyQl7oRYPY46XZgPhNJubawlxUYOmjJEkMzCNx8UjfW1WvsiydGs0rMw4JlSSwjWCOUEetfBcFbZ0DTra08oBXk6giOuOM/Qb7FrP/DOWVNzxvjnWc4b4Vr/8Lh4GLq2+xfTcHQjVFH0G+xdz/wADL/SqDWk6gTyaV7x0EzvBhmd5MUjvU1WsZTMbqa0cjQF62XM/8DL/AEq9TYqV0ng0dR6YnMHO8BMvI/ivV0U80lTCYmvia1uc5pOcH3tZpO4msQsALEqrasaUEmDkv6jKI5j3N2AHNc5vxhGokX8FME6khsIfGyecf9sqDFVJQS4T2v4jC0q8pKor2RNNsl3F29YeyjbJdxdvWHsqBoUnM1NT3elYT13ZPNsl3F29YeyjbJdxdvWHsqBoRzNTUOlYT13ZO9sl/F29YeyjbJfxdvWHsqCIRzNTUOk4T13ZO9sl/F29YeyjbJfxdvWHsqCIRzNTUOk4X13ZO9sl/F29YeyjbJfxdvWHsqCIRzNTUOk4X13ZO9sl/F29YeyjbJfxdvWHsqCIRzNTUOk4X13ZO9sl/F29YeyjbJfxdvWHsqCIRzNTUOk4X13ZO9sl/F29YeyjbJfxdvWHsqCIRzNTUOk4X13ZPNsl3F29YeyjbJdxdvWHsqBoRzNTUOk4T13ZPNsl3F29YeygZSXcXHokPZUDQjmamodJwvrux3YBwwysiEjLjSQWnW1w1g29C6YSqyc4W2GfYnHvZtXikaNHOLjmTVC9CjUzI3+z5fH4Xl6zgvHlf4aOG8LRUULppnZrGDSdZJ3GtG647gS8blZfO4ikwfPM1p0m5J9Ija4N5Lr6y8B/csFr5uzHO3r7G7Nv9a26SpmiwRTPwVsRzWh0ufYizWOMpIuO/wA8cqqjFWuQNu5JsT8YThGF0joXwOa90ZY86bttfcBGvdChrcrZe6RsdBNJsZcHZj86wa4tziGsNhoXWyVYzz4TimfUFhLJGsbmMzNBYHadJudKWGJ9RXRT1r8HtY57Q8yBwDjmCR5GY0kXde+hdjBXZxy8WG3iRj3FhUva1jopIwHFjiHAtJtnNcNYvoOgbi1scMosWD5RAyJ885tdjCAG5wu0E6SXHRoA3VHch8MUhqaguc6oc7NeDYAMec/OaBvuvfyVysUiBjFUbNbO2Wrzc79/O+Dtf+DV4rI4Fd/h3idkSjA+VNj52wVdNJSvcWtBce9BcbNzw4Nc0E7tiFIMeMbBgqJkpiMue/MsHhlu9Lr3IO8oBl7LC+ktbZc2bV4WZdmbfxZwNvT410Msgd/h1Jna89mdy7C78brnCnZ6hd9yZ1mNAjwcK/YyQ6KObYs4AgSBpzc61rjO+pa+B8cRU4PlrhEWiJs7tjLwSdhBJ762i9t5R/DEzf0aj0jTSU7R5VmC3LfRZamJY/8ATlV5uu+y8I4Fb/ocTPqPLFdpk7gm2MEB0jXgtaTqBdm2vpGgkKfYtYdiwhA2eG+a64IcLOa4a2uF9YSNxRdhCWiqKWjphLFO7NllJaCy7GgtGc4Ad6Bp02um5k3xbfg2kEcpBke4yPDdLWkgANB3bADSu1IxQRbZK7rlYw4aZRRbI+5uc1rRrc47mldNyU2P+Fu6Kksae8h70bxcfDPqHoUdepwRv9noYDC8zWUX48v/AA622S7i46w9lG2S7i7esPZUDQoOZqan0/ScL67snm2S7i7esPZRtku4u3rD2VA0I5mpqHSsJ67sne2S/i7esPZRtkv4u3rD2VBEI5mpqHScJ67sne2S/i7esPZRtkv4u3rD2VBEI5mpqHScL67sne2S/i7esPZRtkv4u3rD2VBEI5mpqHScL67sne2S/i7esPZRtkv4u3rD2VBEI5mpqHScL67sne2S/i7esPZRtkv4u3rD2VBEI5mpqHScL67sne2S/i7esPZRtkv4u3rD2VBEI5mpqHScL67sne2S/i7esPZWdsl3F29YeyoGhHM1NQ6ThPXdk82yXcXb1h7KNsl3F29YeyoGhHM1NQ6VhPXdk82yXcXb1h7K7WKeNhrpHsMYZmtzrh2dfvrbwSpUzyW/KJvND7YTKNecppNkmP8A47D0sPKcI90M06lAKjJ0Xvc7Zx3znOtmas4k21+NT/cWGK6dOM1/Y+ew+Jq0Lum7XF9tbHhx0P7kbWx4cdD+5MNYScinoU9Vxfvshe7Wx4cdD+5Y2tjw46HvTDQjIp6B1XF++yF5tbO4cdA+1G1s7hx0D7Uw0IyKWgdVxftshebWzuHHQ96NrZ3Djoe9MNCMiloHVcX77IXm1s7hx0Peja2dw46HvTDQjIpaB1XF++yF5tbO4cdD3o2tncOOh70w0IyKWgdVxfvshebWzuHHQ96NrZ3Djoe9MNCMiloHVcX77IXm1s7hx0Peja2dw46B9qYaEZFLQOq4v22QvNrZ3DjoH2o2tjw46H9yYYQUZFPQOq4v32QvdrY8OOh/cja2PDjoe9MJCMinoHVcX77IgFPk7cx7XCo8FwdoZvEHfU/ZqQFkJ0KcYfElr4qrXs6jvY0sM4KirInQztz43ixGojeLSNIcNYIS8OSQxlwp66aON97s377+aQDo0ak0ChMUmvBO4pkYxGxSbgmORjZHSbI8PJcA2xDQ2wA3NC1cTsRW4NmnlErpNmFi0tAt35fotr12UwQjjbCyIdiviKMHVcs8Uzi2UPBhLQGgOdnNsR+7pA8RK+Mb8nkOEJRO2R8E+i8jNIdm+CXD94b4spoUBHG73CyF7gfJdHHO2eqnkqnsIc0P8G7TdpdckuAOm17KXYyYAiwhA6CYHNdYgtNnMc3S1zTvjmK6iyUOTuCQrdqK4Ebq6Ywg5wjtoHICc0Hx2U4di7E2hfRRXjjdE+EHwnASNLS431u03XZQV1zbBJEaxGxTGCopI2yGQPfn3LQ0jvQ22jkUmssNX0Vxu/c6eUzbgi9rg6d66gBycEknui99OlmnXu6UwnISqkIy+SKKGKq0L5btcXu1seHHQ96NrY8OOh/cmGVhKyKehT1XF++yF7tbHhx0PesbW7uHHQPtTDWEZFLQOq4v32QvdrZ3DjoH2o2tncOOh70w0IyKWgdVxftshebWzuHHQ96NrZ3Djoe9MNCMiloHVcX77IXm1s7hx0Peja2dw46HvTDQjIpaB1XF++yF5tbO4cdD3o2tncOOh70w0IyKWgdVxfvshebWzuHHQ96NrZ3Djoe9MNCMiloHVcX77IXm1s7hx0Peja2dw46HvTDQjIpaB1XF++yF5tbO4cdWfas7Wx4cdD3phLKMinoHVcX77IXm1seHHQ/uRtbHhx0P7kw1goyKegdVxfvshe7Wx4cdD3rtYq4qGgke/ZA/ObmWzbW0331KCvhiZChBd0jFX+QxFWDjOXb/ABH/2Q=="/>
          <p:cNvSpPr>
            <a:spLocks noChangeAspect="1" noChangeArrowheads="1"/>
          </p:cNvSpPr>
          <p:nvPr/>
        </p:nvSpPr>
        <p:spPr bwMode="auto">
          <a:xfrm>
            <a:off x="1363663" y="1074738"/>
            <a:ext cx="304800" cy="304800"/>
          </a:xfrm>
          <a:prstGeom prst="rect">
            <a:avLst/>
          </a:prstGeom>
          <a:noFill/>
          <a:ln w="9525">
            <a:noFill/>
            <a:miter lim="800000"/>
            <a:headEnd/>
            <a:tailEnd/>
          </a:ln>
        </p:spPr>
        <p:txBody>
          <a:bodyPr/>
          <a:lstStyle/>
          <a:p>
            <a:endParaRPr lang="pl-PL"/>
          </a:p>
        </p:txBody>
      </p:sp>
      <p:sp>
        <p:nvSpPr>
          <p:cNvPr id="26653" name="AutoShape 39" descr="data:image/jpeg;base64,/9j/4AAQSkZJRgABAQAAAQABAAD/2wCEAAkGBxQPEhQUEhQVFRUUFxQUFRQUFRYUFBUUFBUWFhUXFRQYHCggGBonHBQVITEhJSkrLi4uFx8zODMsNygtLisBCgoKDg0OGxAQGywlHCUsLCwsLCwsKywsLCwsLCwsLCwsLCwsLCwsLCwsLCwsLCwsLCwsLCwsLCw3LCwsMSssLP/AABEIAGkB4AMBIgACEQEDEQH/xAAcAAACAgMBAQAAAAAAAAAAAAAABwYIAQQFAwL/xABTEAABAwIABgsKCggFAwUAAAABAAIDBBEFBgcSITETF0FRU1RxkZKT0hQiMmFyc4Gx0eEjMzREgqGys8HCFjVCUmKDouIVJENjwyWU0yZ0hKPx/8QAGgEAAwEBAQEAAAAAAAAAAAAAAAMEAgEFBv/EACoRAAIBAgQGAwADAQEAAAAAAAABAgMRBBNRoRIUFSExUjJBYQUicYFC/9oADAMBAAIRAxEAPwB4qLVmULB0Rc11UwuaS0taHPIINiO9Gu4UosqpYZ+UT+em+8cmU4KT7mJysPGbKzg9up0ruSJ342WlLlkpBqhnd6GD1uSPQnZMTGYxzvy0wblLN6XRj8V8bdUXFJemxJtC7kxOcbHIMtUXFJemxerMtFPu0045DGfzJLIRkxDjY9IcsNEfCZO36Ad6nLv4Fx8oaxwZHO0PdoayQGNzvE3OtnHxBVsR/wDo5RqKy6MTuYy3IKyoJkkxkfXUpbM7OlgcGFx1vYRdjj47aCd3NU7U0lZ2Gp3MEqE4xZTaOje6MF00jdDmxAENO8XkgX8S9cquHHUVA8xktklIhY4a25984jx5oKrum06fErsxOduyG7NlrH7FGT5UwH1BhWm/LVN+zSRDlmefUwJXITsqJjjYzDloqdymg6chWBloquLQdKRLRC7lx0OcchnNy01G7SwnkkePyrZiy1v/AGqJv0Zz+MaVCFzKjod42Oaky0Qk/CU0rPG1zHgc9ip7i9jFT4Qj2SnkDwDZw1PYddnNOkKrik2TjDbqKvhN7Mlc2GUbhbIc1pPI4tPPvrE6St2NRm/ssk5LOtyvxwSSRSUkwfG5zHDPZ4TSQd3VujxEJmBI7LdgbYaqOoaO9qG2dbhYwBzlpHRSqaTdmbk2l2O9t1Q8Vm6cftUpxHx3iwtsoZG6N0WaS15BJa79oW3LiyripVkxwv3JhGEk2ZLeF+9aTwT6HhvOU6VKNuwtTdyyAQsBZUo4FheVVO2NjnvNmtBc4ncAFyfqSnr8tFnkQUucwE2dJIWOcN/NANlqMXLwcbS8jdWUocH5Z7vAnps1hIu6OTOLRfSc0gXA16E2aadsjWuabtcA5pGogi4IRKDj5BNPweqELBWTpEsdseY8EmJr43SOlzjmsLQQ1u6b+M2UY26YeKzdOP2qA5SsL92YRmcDdkZEMe9mx+FzvLzzKMKqNKNu4lzdx20GV1lRLHFHSTF8j2saM9mtxtp8Q1nxBMwFI/IhgYS1MlS4aIG5rfOSA39IaD0k8Ak1Ek7IZFtq7NDDuFmUUD55b5kYBdmjOOkgaB6Uv6rLNTN+Lp5ncpY0eslSvKNHnYMqx/tOPNY/gq1LdKCku5mcmhsTZa3fsUQ+lP7I1qPy0VO5SwjlkefwCWSE7KiY42Mk5Zqvi9PzyH8yBlmq+Ap//s7SWyFzLhoHGxmNyz1Q100B5HSD2rYhy1y/tUcZ8mdw9caVaF3KjoHGxy02WmI/GUsjfGx7H257Ka4s43UuEgdgku5oBdG4ZsjQd3NOsblxoVZVt4JwrJRTMnhNnxm43nD9pp8RGhYlRVux1Tf2WvWCvCiqRLGyRvgva145HC49a+cJVQhikkOqNjnn6IJ/BTDjgY3Y8U2DLNkJfKRcRR2L7b7txo5VA6rLXJ/pUbQNwyTG/M1n4pZYQrn1Mr5pCXPlcXuJ3zqHINQG8FrqqNJJdxLmxkvyzVe5BTjl2Q/mC8HZYK86mUw/lvP/ACJeoWsuOhnjYwNt6v8A3afq3/8AkQMr9f8Au0/Vv/8AIl+hGXHQONjHjyyVo1w0x9Eg/OtmLLVOPCpIj5Mr2+tpSvQjLjoHGxwQZamHw6R48iVrvtNCm2JmN0eFWPfFHIwRuDSJM3WRfRmkqtKd2QmK1HM796c/0sYEqpTjGN0bjJtjMVUcM/KJ/PTfeOVrlVHDPyifz033jkUPLO1DTTQxcyTNq6eGd1U5uysa/MbE3vc7czi7TzJYBWZxA/V1H5mP1LdWTiuxmCT8kRhyM0o8KoqHdWPyrYGR6i/fn6beymMhT5ktRnChcOyO0W5JOPpN/Fq1psi9MfBqZxyiNw+ymgsFGZLUOFFZ8d8VH4KmbG54ka9pfG/NzSQDYhzbnSNHOo8mrl7b8JSH+CUf1MSqVVN3jdiZKzGlkFk+Gq277Ij6Q53tToSQyEO/zdQN+Fv1Se9O9T1fkNh8RU5e5PgaVu/LIeZlvzJNpwZfT3lH5c32WpPp9L4i5+SRYhYvNwlWNheSGBrpHlvhWbYWBOq5cNKc1PkywcwfEZ3lySH8Uvchfy6b/wBu63WRp5hKqyalY3BKxFxk7wbxSP05x9bl9DJ/g3iUHRupNdZSuJ6m7IizsnmDT8zi9AI9RXBxpyY0Xc8r4GOikYxzmFr3Ft2i9i030G1kxiuXjPWNgpJ5HkANik16NJaQByrqlK/k40rFWWm69aZ+a9h3nsPM4FeTRoXpALvaN9zRzkK1+BBbSJ1wDvgHnUTyo4F7swfKALvi+GZo03YDcDlaXD0qVwCzWjeAH1L6eL69PiUCdncoauVGBWQSDcGxGkEawRqI9Nl1sbMDdwVc0FrNY67PNu0s+ogehclXqzRP4ZaDE/C/dtHBPuvY3PG9I3vXjpArtJR5CsM3bPSOPgkTR+S7vZAOQ5p+km2oZqzaKIu6IJlkwtsGD3Rg2dUObEPI8KT+kW+kkCmFlrwvs1a2Bp72nYAfOSd87mbmc5S9VVJWiJm7sFYDI7hbujB7GON307nQnfzQc6O/0XAehV/TEyJYX2KsfA497UMOb5yPvhztz+iEVVeIQdmPVcTHTC/cVFPN+01hDBvyO71g5yOZdtKLLthn4ikadd55OQHNjB5TnH6IU0FeVh0nZCjvfWbk6ydZO+VglZXZxOwN3dWQwEXa5wdJ5tnfP5wLelWPsifyPXJjgTuOgiaRZ8vw0m/nSWIB5Gho9Cli+WhfShbu7lKVjRw3g8VUEsJOaJWOZnWvbOFr23UvaTIxTt+MqJnn+EMjHqJ+tM8qGYxZSqKieYy50sjdDmxAENO8Xmwv4rrUXLwjLt9mtDkmwe3W2V3LK4epbkeTLBo/0L8skh/FRifLTH+xSSHypGN9QK0pctcn7NGz0zu/Bi3w1GZvEnYydYN4oz0l5/MsnJ3g3ikfO72peOy0VO5Sw+mR5/BfG3PVcWg6ciMuoHFAYEuTXBrvm4HkvePzLk4WySUT43bDskT7HNOeXtvbRnNdrCjLMtNRu0sJ5JXj8pW3HlqJHf0fRmv62BdUKiDiiKZ7C0kHWCQeUGxWF6VUue977Wz3OdbeznE2+teapFFm8RXl2D6QngY/srzyhzZmDaw/7Lx0hm/ivbEhtsH0nmY/shaGVM/9Lq/Ib94xQ/8Aoo+iuIQBewGs6BylC9qP4yPy2faCuZOO3AuSWjbG3Z9klkIBcc8sbc6SGtbuLrx5NMHD5vflkkP5lLmhfSic5alHCiK7XeDeKR87+0vl2TnBp+asHI54/MpYhc4pahZEMkyYYNP+gRySSD8VqTZJcHu1CVvJK4/UbqfLCOOWocKFjUZGKY+BUTt5RG4fZBUwxLxbbgyn2Bshk79z84tDT31tFgV3kIc5PswSSMqqOGflE/npvvHK1yqjhn5RP56b7xydQ8sxUNRWZxA/V1H5mP1KsysziB+rqPzMfqWq/hHKZIEIQpRoIQhACey+DvqPkn9caUybWXzXR8k//GlKrKXxET+QychPyyfzH/IE8UjshXyyfzH/ACNTxSKvyGQ8Cky++DR+VP8AZYlAm/l98Gj8qb7LEoE+l8Rc/J6QTujN2Ocw6rscWnkuNxbbcNVI1VE4/mydpZwJgSeueY6dme9rS8i4bZoIF7uIGsjnXYfk8wkPmrzyPjP5lpuP2cSf0cxmM1YNVVOP5r/avT9LK7jdR1rlsuxEwiPmcvozD+ZfBxJwhxObmHtR/X8D+x4fpXW8bqOtd7Vo1mEpp/jZZJBrs97nDmJsuw3ETCJ+Zy+nMHrctiPJ1hJ3zYjynxj8yLx/A7kVXUxWoDU1lNE0Xzpo7+JrHB7yfotKklJkpwhIRnNijG6XSXt6Gg3TMxCxAjwXeRz9mncLGTNzWsbutjbc28ZJuVidVJdjsYP7JqEFACypB4nsumBdMFW0b8En2oz9oekJTKzuOuB+7qKeEWznMJjvuSN75h5wOdVi5RY7oOsHeVdGV42E1FZ3O7iNhnuGuglJszO2OTzcnem/iBIP0VZaqnbExz3GzWNc5x3AGgknmCqW5txy6E4MO43bLi+w53wkwFK/Tpu3RLztb/Us1YXaYQfZirwthA1U8sztcr3P067OOgegWHoWzitgvu2rgg3HyNz/ADYOc/8ApBC5aZ2QvBOfPPUuGiJoiYf45O+dbka0dNNk+GJld2QTGXBZo6ueA6o5HBvkHvmf0kLwwNhA0tRFO3XE9r9G8D3w9IuPSmDlzwTmVENS0aJWGN5/jj0t52u/pSyXIviiD7MtpTzCRjXtN2vAcDvhwuDzFVmx1wz3dWzzA3aXZsfm2d60jxGxP0kxME427Hi+TnfCxDuNunTc6Iz6GG/0Un2iwAG5oS6ULNs1N3SMpuZCsC/H1bhrtDHyA50hHKcwegpRgE6ALk6AN8nQAFZ/E3BHcVHBB+0xgLyN2R3fPPSJWqztGwQXc7QCyhCkHEVyk4bdQ0EsjCRI7NiYd0OkNrjxgXPoVbwE68vUtqSmb+9UXP0YZPakoFXRX9biankEWUiyfYDZhCujhkvsea+R4BsS1g1XGq7i1POHEPBzBoo4T43NzjzldlUUXY5GFytSFZtuJdAPmdP1TT+CycTaA/M6fqmexYz1oay2VjQrLOxEwcfmcHoZb1Lxkyd4NPzSMchcPxXc9aHMtlb0L3r4w2WRo0BskjQPEHuA+oLwTkYLPYk/IKTzMf2QuflU/VVX5DPvGLoYk/IKTzEf2QtDKiP+l1fkN+qRhUS+RR9FcF7UPxsfnI/ttXivaiPwsfnI/thWvwTlswsr5avpQMpBCELgAoNj9j8cFSxR7DsuyML75+bbNdm2tY3U5SRy8n/NU3mX/eBMpxTlZmZOyN7bpPFB1v8AapNiFj+cKzSRbDsexx7JfPzr3cG2tYb6r+mVkH+WVHmB94E6dOKjdGIybY8FVHDPyifz033jla5VRwz8on89N945ZoeWFQ1FZnED9XUfmY/UqyqzWIH6uo/Mx+par+EFMkCEIUo0EIQgBP5fNdHyT+uNKVNfL54dJ5M3rjSoVlL4iJ/IZOQr5ZP5j/kanikfkJH+bqPMj7wJ4JFX5DIfEU2XxvwdIf45RztafwSeT3y2YNMtAJAL7BIJD4muBY48nfBIhOov+oufkmeSbDEdHX3mcGMkjfFnu0NDi5jm3O5fNsn/AB1bHansPI4H1FVNQzvdWjk0InS4ne52M7Ft2uB1EL6VTG1cg1SPHI9w9RX33fLwsvWP9qxkfp3MLXFwGshfDqlg1uaOVwCqi6rkOuSQ8r3H1leTnE6yTym6Mj9DMLT1GHKaPw6iFvlSMH4rVwdjbRVMohgqY5JCCQ1hzrhuvSBb61V8MG8FLMlk2ZhSm/iMjOeJ/wCIXHRSQKpdljwsrAWUgaYIVb8pmB+48ITNAsyW0zN60nhD0PDvqVkClllxwPslNHUgaYHhrvNynN5g7N502lK0jE1dCTXoZ3ZgjucwOLw3cz3ANLuZrR6F5hCrEArF5LMFdy4OguLOlGzuB1/CaWg8jc1IXFzBndlVBBwkjWnyRpf/AEhytNEwNAA0AAADeA0AKevLwhtNfZEcquCu6cHTWF3QjZ221/B6Xf05yrqFbeaMOBaRcOBBG+CLEfWqsYwYNNJUzQH/AEnuaPJ1s/pLV2hL6Covs1NndmGO5zC4SZu5nhpaDzEj0rzQhPFEryX4H7rwhECLsivM/eszwB6XlvMVY4BLTIfgfY6V9S4d9O8hu/scZLRzuzkywpKsryHwVkZQhYSjYrcvjf8ALUp/33Dnhf7EmE/ss2DzNg5zgLmCRk30RdjvqeeZIFV0X/UTU8kzyQ1bYsJx5xAD45YwToGcQ1w+wR6VYYFVGC6MGHqqPQypnbyTSe1cqUuJ3CM7ItRdF1Vz9J63jdR1z/ag4zVvG6jrpPasZD1NZiLR3WrhKuZBG+SVwYxjS5znGwAAuVWB2Hao66mc/wA6TtLUnqpJPjJHv8t7n+srqoPU5mGKqbZHvf8Avve7pOJ/FeaEWJ0NF3HQANZcdAA8ZJAVAss7iP8Aq+kvwEf2QtbKS2+DKzzLjzWP4Lr4Fo+56eGLg42MPK1oB+tauOFEaiiqYm6S+GRo5c0kepQr5FH0VeX1E/Nc07xB5jdfAWVcTlscH1TZo2SMcHNc1pBGkG4BWxdVQpMJTQ6IppYxvMke0cwNl0GY3V7dVZUda4+tTugxuYiz90XVY/00whx2fpD2L5fjhXnXWVHWEepcyGGYiz10kMvHyum8w77wqESYxVbvCqqg/wA6TtLSqaqSUgyPe8gWBe5zyBrsC46FuFJxdzMppo8Uysg/yyo8wPvAlqmVkH+WVHmB94Fup8Gch5Q71V7C+CKg1E5FNUEGaYgiCYggyOsQc2xCtChTQnwjZRuVUGBqnitT/wBvN2FY7EaNzMH0jXNLXCFgLXAtcDbUWnSCu6iyJ1OIIxsZQhCWaBYKEIAUWXKkllkpdjilkAZLfY43yWJczXmg21JYf4PU8Wqf+3m7CtZZCdGrwq1jDgm7iYyI0EsVVOZIZYwYWgGSJ8YJz9QLgLp0LCEuUuJ3NJWVjzqYGyNcx4DmuBa5pFwWuFiCN6xSgxgyOvzy6jlbmHSIpbgt8QkF7jlF+VONFkRk4+AaTK8VGS/CTNUTH+RK381lpSZP8JN+aSHkdGfU9WTRZMVaRjLRWY4k4QHzOfog+or5/QzCHE6joe9Wcsiy7nyDLRWZuI+ETqo5vSGj1uWxHk8wk75q8eU+IfnVkbIsuZ8gy0V7p8lmEX6442eVKPygqTYpZLamlqoKiSaICF4eWNznFwsQQDYAa03kFcdaT7HVBIAsrAWUo2C0cM4OZVQSQv8ABla5h8VxrHjGv0LeWLIArlhHJxhCGRzGwGZoJtJGWZrhuGxcCD4itb9A8JcTl54+2rLWRZOz2Ly0KvJViHNSTGqqmhjg1zIorhzhnWDnuINgbXAH8RTUCAEJcpOTuzaVjKVGVTEOaqm7qpW57nNaySIEBxLNDXtJNjosCPEE11iyIycXdA1crT+geEuJy88fbW1g3JvhCaQMdAYWki8khZmtG6bAkk7wVjLIsmuvIwqaNPBOD20sMcLPBiY1jeRost1YQkDDKELCAPOpgbI1zHgOa4FrmnUQRYgpIYyZJKmF7jSETRG5a1zg2Vo/dJdody3CeaLLcZuPgy4plZZsScIM10c/0Wh/2SVpy4u1jPCpKof/AB5fwarTWQmZ70M5aKouwVUDXT1A5aeYflWP8Nn4vP1EvZVr0Iz3oGWiqTcE1B1U1SeSnm7K2YsWa1/g0dUf5Eo9bVaRCM96BlorTTYh4RkNhSSDxvzGD05zkxsQMmJpZG1FW5rpGaY4m6Wsd+85x8IjcAFhr0pn2WbLMqsn2OqCQBDghCUbEtj/AJM5Wyvnom7IyQl7oRYPY46XZgPhNJubawlxUYOmjJEkMzCNx8UjfW1WvsiydGs0rMw4JlSSwjWCOUEetfBcFbZ0DTra08oBXk6giOuOM/Qb7FrP/DOWVNzxvjnWc4b4Vr/8Lh4GLq2+xfTcHQjVFH0G+xdz/wADL/SqDWk6gTyaV7x0EzvBhmd5MUjvU1WsZTMbqa0cjQF62XM/8DL/AEq9TYqV0ng0dR6YnMHO8BMvI/ivV0U80lTCYmvia1uc5pOcH3tZpO4msQsALEqrasaUEmDkv6jKI5j3N2AHNc5vxhGokX8FME6khsIfGyecf9sqDFVJQS4T2v4jC0q8pKor2RNNsl3F29YeyjbJdxdvWHsqBoUnM1NT3elYT13ZPNsl3F29YeyjbJdxdvWHsqBoRzNTUOlYT13ZO9sl/F29YeyjbJfxdvWHsqCIRzNTUOk4T13ZO9sl/F29YeyjbJfxdvWHsqCIRzNTUOk4X13ZO9sl/F29YeyjbJfxdvWHsqCIRzNTUOk4X13ZO9sl/F29YeyjbJfxdvWHsqCIRzNTUOk4X13ZO9sl/F29YeyjbJfxdvWHsqCIRzNTUOk4X13ZO9sl/F29YeyjbJfxdvWHsqCIRzNTUOk4X13ZPNsl3F29YeyjbJdxdvWHsqBoRzNTUOk4T13ZPNsl3F29YeygZSXcXHokPZUDQjmamodJwvrux3YBwwysiEjLjSQWnW1w1g29C6YSqyc4W2GfYnHvZtXikaNHOLjmTVC9CjUzI3+z5fH4Xl6zgvHlf4aOG8LRUULppnZrGDSdZJ3GtG647gS8blZfO4ikwfPM1p0m5J9Ija4N5Lr6y8B/csFr5uzHO3r7G7Nv9a26SpmiwRTPwVsRzWh0ufYizWOMpIuO/wA8cqqjFWuQNu5JsT8YThGF0joXwOa90ZY86bttfcBGvdChrcrZe6RsdBNJsZcHZj86wa4tziGsNhoXWyVYzz4TimfUFhLJGsbmMzNBYHadJudKWGJ9RXRT1r8HtY57Q8yBwDjmCR5GY0kXde+hdjBXZxy8WG3iRj3FhUva1jopIwHFjiHAtJtnNcNYvoOgbi1scMosWD5RAyJ885tdjCAG5wu0E6SXHRoA3VHch8MUhqaguc6oc7NeDYAMec/OaBvuvfyVysUiBjFUbNbO2Wrzc79/O+Dtf+DV4rI4Fd/h3idkSjA+VNj52wVdNJSvcWtBce9BcbNzw4Nc0E7tiFIMeMbBgqJkpiMue/MsHhlu9Lr3IO8oBl7LC+ktbZc2bV4WZdmbfxZwNvT410Msgd/h1Jna89mdy7C78brnCnZ6hd9yZ1mNAjwcK/YyQ6KObYs4AgSBpzc61rjO+pa+B8cRU4PlrhEWiJs7tjLwSdhBJ762i9t5R/DEzf0aj0jTSU7R5VmC3LfRZamJY/8ATlV5uu+y8I4Fb/ocTPqPLFdpk7gm2MEB0jXgtaTqBdm2vpGgkKfYtYdiwhA2eG+a64IcLOa4a2uF9YSNxRdhCWiqKWjphLFO7NllJaCy7GgtGc4Ad6Bp02um5k3xbfg2kEcpBke4yPDdLWkgANB3bADSu1IxQRbZK7rlYw4aZRRbI+5uc1rRrc47mldNyU2P+Fu6Kksae8h70bxcfDPqHoUdepwRv9noYDC8zWUX48v/AA622S7i46w9lG2S7i7esPZUDQoOZqan0/ScL67snm2S7i7esPZRtku4u3rD2VA0I5mpqHSsJ67sne2S/i7esPZRtkv4u3rD2VBEI5mpqHScJ67sne2S/i7esPZRtkv4u3rD2VBEI5mpqHScL67sne2S/i7esPZRtkv4u3rD2VBEI5mpqHScL67sne2S/i7esPZRtkv4u3rD2VBEI5mpqHScL67sne2S/i7esPZRtkv4u3rD2VBEI5mpqHScL67sne2S/i7esPZRtkv4u3rD2VBEI5mpqHScL67sne2S/i7esPZWdsl3F29YeyoGhHM1NQ6ThPXdk82yXcXb1h7KNsl3F29YeyoGhHM1NQ6VhPXdk82yXcXb1h7K7WKeNhrpHsMYZmtzrh2dfvrbwSpUzyW/KJvND7YTKNecppNkmP8A47D0sPKcI90M06lAKjJ0Xvc7Zx3znOtmas4k21+NT/cWGK6dOM1/Y+ew+Jq0Lum7XF9tbHhx0P7kbWx4cdD+5MNYScinoU9Vxfvshe7Wx4cdD+5Y2tjw46HvTDQjIp6B1XF++yF5tbO4cdA+1G1s7hx0D7Uw0IyKWgdVxftshebWzuHHQ96NrZ3Djoe9MNCMiloHVcX77IXm1s7hx0Peja2dw46HvTDQjIpaB1XF++yF5tbO4cdD3o2tncOOh70w0IyKWgdVxfvshebWzuHHQ96NrZ3Djoe9MNCMiloHVcX77IXm1s7hx0Peja2dw46B9qYaEZFLQOq4v22QvNrZ3DjoH2o2tjw46H9yYYQUZFPQOq4v32QvdrY8OOh/cja2PDjoe9MJCMinoHVcX77IgFPk7cx7XCo8FwdoZvEHfU/ZqQFkJ0KcYfElr4qrXs6jvY0sM4KirInQztz43ixGojeLSNIcNYIS8OSQxlwp66aON97s377+aQDo0ak0ChMUmvBO4pkYxGxSbgmORjZHSbI8PJcA2xDQ2wA3NC1cTsRW4NmnlErpNmFi0tAt35fotr12UwQjjbCyIdiviKMHVcs8Uzi2UPBhLQGgOdnNsR+7pA8RK+Mb8nkOEJRO2R8E+i8jNIdm+CXD94b4spoUBHG73CyF7gfJdHHO2eqnkqnsIc0P8G7TdpdckuAOm17KXYyYAiwhA6CYHNdYgtNnMc3S1zTvjmK6iyUOTuCQrdqK4Ebq6Ywg5wjtoHICc0Hx2U4di7E2hfRRXjjdE+EHwnASNLS431u03XZQV1zbBJEaxGxTGCopI2yGQPfn3LQ0jvQ22jkUmssNX0Vxu/c6eUzbgi9rg6d66gBycEknui99OlmnXu6UwnISqkIy+SKKGKq0L5btcXu1seHHQ96NrY8OOh/cmGVhKyKehT1XF++yF7tbHhx0PesbW7uHHQPtTDWEZFLQOq4v32QvdrZ3DjoH2o2tncOOh70w0IyKWgdVxftshebWzuHHQ96NrZ3Djoe9MNCMiloHVcX77IXm1s7hx0Peja2dw46HvTDQjIpaB1XF++yF5tbO4cdD3o2tncOOh70w0IyKWgdVxfvshebWzuHHQ96NrZ3Djoe9MNCMiloHVcX77IXm1s7hx0Peja2dw46HvTDQjIpaB1XF++yF5tbO4cdWfas7Wx4cdD3phLKMinoHVcX77IXm1seHHQ/uRtbHhx0P7kw1goyKegdVxfvshe7Wx4cdD3rtYq4qGgke/ZA/ObmWzbW0331KCvhiZChBd0jFX+QxFWDjOXb/ABH/2Q=="/>
          <p:cNvSpPr>
            <a:spLocks noChangeAspect="1" noChangeArrowheads="1"/>
          </p:cNvSpPr>
          <p:nvPr/>
        </p:nvSpPr>
        <p:spPr bwMode="auto">
          <a:xfrm>
            <a:off x="1516063" y="1227138"/>
            <a:ext cx="304800" cy="304800"/>
          </a:xfrm>
          <a:prstGeom prst="rect">
            <a:avLst/>
          </a:prstGeom>
          <a:noFill/>
          <a:ln w="9525">
            <a:noFill/>
            <a:miter lim="800000"/>
            <a:headEnd/>
            <a:tailEnd/>
          </a:ln>
        </p:spPr>
        <p:txBody>
          <a:bodyPr/>
          <a:lstStyle/>
          <a:p>
            <a:endParaRPr lang="pl-PL"/>
          </a:p>
        </p:txBody>
      </p:sp>
      <p:sp>
        <p:nvSpPr>
          <p:cNvPr id="26654" name="AutoShape 41" descr="data:image/jpeg;base64,/9j/4AAQSkZJRgABAQAAAQABAAD/2wCEAAkGBxQPEhQUEhQVFRUUFxQUFRQUFRYUFBUUFBUWFhUXFRQYHCggGBonHBQVITEhJSkrLi4uFx8zODMsNygtLisBCgoKDg0OGxAQGywlHCUsLCwsLCwsKywsLCwsLCwsLCwsLCwsLCwsLCwsLCwsLCwsLCwsLCwsLCw3LCwsMSssLP/AABEIAGkB4AMBIgACEQEDEQH/xAAcAAACAgMBAQAAAAAAAAAAAAAABwYIAQQFAwL/xABTEAABAwIABgsKCggFAwUAAAABAAIDBBEFBgcSITETF0FRU1RxkZKT0hQiMmFyc4Gx0eEjMzREgqGys8HCFjVCUmKDouIVJENjwyWU0yZ0hKPx/8QAGgEAAwEBAQEAAAAAAAAAAAAAAAMEAgEFBv/EACoRAAIBAgQGAwADAQEAAAAAAAABAgMRBBNRoRIUFSExUjJBYQUicYFC/9oADAMBAAIRAxEAPwB4qLVmULB0Rc11UwuaS0taHPIINiO9Gu4UosqpYZ+UT+em+8cmU4KT7mJysPGbKzg9up0ruSJ342WlLlkpBqhnd6GD1uSPQnZMTGYxzvy0wblLN6XRj8V8bdUXFJemxJtC7kxOcbHIMtUXFJemxerMtFPu0045DGfzJLIRkxDjY9IcsNEfCZO36Ad6nLv4Fx8oaxwZHO0PdoayQGNzvE3OtnHxBVsR/wDo5RqKy6MTuYy3IKyoJkkxkfXUpbM7OlgcGFx1vYRdjj47aCd3NU7U0lZ2Gp3MEqE4xZTaOje6MF00jdDmxAENO8XkgX8S9cquHHUVA8xktklIhY4a25984jx5oKrum06fErsxOduyG7NlrH7FGT5UwH1BhWm/LVN+zSRDlmefUwJXITsqJjjYzDloqdymg6chWBloquLQdKRLRC7lx0OcchnNy01G7SwnkkePyrZiy1v/AGqJv0Zz+MaVCFzKjod42Oaky0Qk/CU0rPG1zHgc9ip7i9jFT4Qj2SnkDwDZw1PYddnNOkKrik2TjDbqKvhN7Mlc2GUbhbIc1pPI4tPPvrE6St2NRm/ssk5LOtyvxwSSRSUkwfG5zHDPZ4TSQd3VujxEJmBI7LdgbYaqOoaO9qG2dbhYwBzlpHRSqaTdmbk2l2O9t1Q8Vm6cftUpxHx3iwtsoZG6N0WaS15BJa79oW3LiyripVkxwv3JhGEk2ZLeF+9aTwT6HhvOU6VKNuwtTdyyAQsBZUo4FheVVO2NjnvNmtBc4ncAFyfqSnr8tFnkQUucwE2dJIWOcN/NANlqMXLwcbS8jdWUocH5Z7vAnps1hIu6OTOLRfSc0gXA16E2aadsjWuabtcA5pGogi4IRKDj5BNPweqELBWTpEsdseY8EmJr43SOlzjmsLQQ1u6b+M2UY26YeKzdOP2qA5SsL92YRmcDdkZEMe9mx+FzvLzzKMKqNKNu4lzdx20GV1lRLHFHSTF8j2saM9mtxtp8Q1nxBMwFI/IhgYS1MlS4aIG5rfOSA39IaD0k8Ak1Ek7IZFtq7NDDuFmUUD55b5kYBdmjOOkgaB6Uv6rLNTN+Lp5ncpY0eslSvKNHnYMqx/tOPNY/gq1LdKCku5mcmhsTZa3fsUQ+lP7I1qPy0VO5SwjlkefwCWSE7KiY42Mk5Zqvi9PzyH8yBlmq+Ap//s7SWyFzLhoHGxmNyz1Q100B5HSD2rYhy1y/tUcZ8mdw9caVaF3KjoHGxy02WmI/GUsjfGx7H257Ka4s43UuEgdgku5oBdG4ZsjQd3NOsblxoVZVt4JwrJRTMnhNnxm43nD9pp8RGhYlRVux1Tf2WvWCvCiqRLGyRvgva145HC49a+cJVQhikkOqNjnn6IJ/BTDjgY3Y8U2DLNkJfKRcRR2L7b7txo5VA6rLXJ/pUbQNwyTG/M1n4pZYQrn1Mr5pCXPlcXuJ3zqHINQG8FrqqNJJdxLmxkvyzVe5BTjl2Q/mC8HZYK86mUw/lvP/ACJeoWsuOhnjYwNt6v8A3afq3/8AkQMr9f8Au0/Vv/8AIl+hGXHQONjHjyyVo1w0x9Eg/OtmLLVOPCpIj5Mr2+tpSvQjLjoHGxwQZamHw6R48iVrvtNCm2JmN0eFWPfFHIwRuDSJM3WRfRmkqtKd2QmK1HM796c/0sYEqpTjGN0bjJtjMVUcM/KJ/PTfeOVrlVHDPyifz033jkUPLO1DTTQxcyTNq6eGd1U5uysa/MbE3vc7czi7TzJYBWZxA/V1H5mP1LdWTiuxmCT8kRhyM0o8KoqHdWPyrYGR6i/fn6beymMhT5ktRnChcOyO0W5JOPpN/Fq1psi9MfBqZxyiNw+ymgsFGZLUOFFZ8d8VH4KmbG54ka9pfG/NzSQDYhzbnSNHOo8mrl7b8JSH+CUf1MSqVVN3jdiZKzGlkFk+Gq277Ij6Q53tToSQyEO/zdQN+Fv1Se9O9T1fkNh8RU5e5PgaVu/LIeZlvzJNpwZfT3lH5c32WpPp9L4i5+SRYhYvNwlWNheSGBrpHlvhWbYWBOq5cNKc1PkywcwfEZ3lySH8Uvchfy6b/wBu63WRp5hKqyalY3BKxFxk7wbxSP05x9bl9DJ/g3iUHRupNdZSuJ6m7IizsnmDT8zi9AI9RXBxpyY0Xc8r4GOikYxzmFr3Ft2i9i030G1kxiuXjPWNgpJ5HkANik16NJaQByrqlK/k40rFWWm69aZ+a9h3nsPM4FeTRoXpALvaN9zRzkK1+BBbSJ1wDvgHnUTyo4F7swfKALvi+GZo03YDcDlaXD0qVwCzWjeAH1L6eL69PiUCdncoauVGBWQSDcGxGkEawRqI9Nl1sbMDdwVc0FrNY67PNu0s+ogehclXqzRP4ZaDE/C/dtHBPuvY3PG9I3vXjpArtJR5CsM3bPSOPgkTR+S7vZAOQ5p+km2oZqzaKIu6IJlkwtsGD3Rg2dUObEPI8KT+kW+kkCmFlrwvs1a2Bp72nYAfOSd87mbmc5S9VVJWiJm7sFYDI7hbujB7GON307nQnfzQc6O/0XAehV/TEyJYX2KsfA497UMOb5yPvhztz+iEVVeIQdmPVcTHTC/cVFPN+01hDBvyO71g5yOZdtKLLthn4ikadd55OQHNjB5TnH6IU0FeVh0nZCjvfWbk6ydZO+VglZXZxOwN3dWQwEXa5wdJ5tnfP5wLelWPsifyPXJjgTuOgiaRZ8vw0m/nSWIB5Gho9Cli+WhfShbu7lKVjRw3g8VUEsJOaJWOZnWvbOFr23UvaTIxTt+MqJnn+EMjHqJ+tM8qGYxZSqKieYy50sjdDmxAENO8Xmwv4rrUXLwjLt9mtDkmwe3W2V3LK4epbkeTLBo/0L8skh/FRifLTH+xSSHypGN9QK0pctcn7NGz0zu/Bi3w1GZvEnYydYN4oz0l5/MsnJ3g3ikfO72peOy0VO5Sw+mR5/BfG3PVcWg6ciMuoHFAYEuTXBrvm4HkvePzLk4WySUT43bDskT7HNOeXtvbRnNdrCjLMtNRu0sJ5JXj8pW3HlqJHf0fRmv62BdUKiDiiKZ7C0kHWCQeUGxWF6VUue977Wz3OdbeznE2+teapFFm8RXl2D6QngY/srzyhzZmDaw/7Lx0hm/ivbEhtsH0nmY/shaGVM/9Lq/Ib94xQ/8Aoo+iuIQBewGs6BylC9qP4yPy2faCuZOO3AuSWjbG3Z9klkIBcc8sbc6SGtbuLrx5NMHD5vflkkP5lLmhfSic5alHCiK7XeDeKR87+0vl2TnBp+asHI54/MpYhc4pahZEMkyYYNP+gRySSD8VqTZJcHu1CVvJK4/UbqfLCOOWocKFjUZGKY+BUTt5RG4fZBUwxLxbbgyn2Bshk79z84tDT31tFgV3kIc5PswSSMqqOGflE/npvvHK1yqjhn5RP56b7xydQ8sxUNRWZxA/V1H5mP1KsysziB+rqPzMfqWq/hHKZIEIQpRoIQhACey+DvqPkn9caUybWXzXR8k//GlKrKXxET+QychPyyfzH/IE8UjshXyyfzH/ACNTxSKvyGQ8Cky++DR+VP8AZYlAm/l98Gj8qb7LEoE+l8Rc/J6QTujN2Ocw6rscWnkuNxbbcNVI1VE4/mydpZwJgSeueY6dme9rS8i4bZoIF7uIGsjnXYfk8wkPmrzyPjP5lpuP2cSf0cxmM1YNVVOP5r/avT9LK7jdR1rlsuxEwiPmcvozD+ZfBxJwhxObmHtR/X8D+x4fpXW8bqOtd7Vo1mEpp/jZZJBrs97nDmJsuw3ETCJ+Zy+nMHrctiPJ1hJ3zYjynxj8yLx/A7kVXUxWoDU1lNE0Xzpo7+JrHB7yfotKklJkpwhIRnNijG6XSXt6Gg3TMxCxAjwXeRz9mncLGTNzWsbutjbc28ZJuVidVJdjsYP7JqEFACypB4nsumBdMFW0b8En2oz9oekJTKzuOuB+7qKeEWznMJjvuSN75h5wOdVi5RY7oOsHeVdGV42E1FZ3O7iNhnuGuglJszO2OTzcnem/iBIP0VZaqnbExz3GzWNc5x3AGgknmCqW5txy6E4MO43bLi+w53wkwFK/Tpu3RLztb/Us1YXaYQfZirwthA1U8sztcr3P067OOgegWHoWzitgvu2rgg3HyNz/ADYOc/8ApBC5aZ2QvBOfPPUuGiJoiYf45O+dbka0dNNk+GJld2QTGXBZo6ueA6o5HBvkHvmf0kLwwNhA0tRFO3XE9r9G8D3w9IuPSmDlzwTmVENS0aJWGN5/jj0t52u/pSyXIviiD7MtpTzCRjXtN2vAcDvhwuDzFVmx1wz3dWzzA3aXZsfm2d60jxGxP0kxME427Hi+TnfCxDuNunTc6Iz6GG/0Un2iwAG5oS6ULNs1N3SMpuZCsC/H1bhrtDHyA50hHKcwegpRgE6ALk6AN8nQAFZ/E3BHcVHBB+0xgLyN2R3fPPSJWqztGwQXc7QCyhCkHEVyk4bdQ0EsjCRI7NiYd0OkNrjxgXPoVbwE68vUtqSmb+9UXP0YZPakoFXRX9biankEWUiyfYDZhCujhkvsea+R4BsS1g1XGq7i1POHEPBzBoo4T43NzjzldlUUXY5GFytSFZtuJdAPmdP1TT+CycTaA/M6fqmexYz1oay2VjQrLOxEwcfmcHoZb1Lxkyd4NPzSMchcPxXc9aHMtlb0L3r4w2WRo0BskjQPEHuA+oLwTkYLPYk/IKTzMf2QuflU/VVX5DPvGLoYk/IKTzEf2QtDKiP+l1fkN+qRhUS+RR9FcF7UPxsfnI/ttXivaiPwsfnI/thWvwTlswsr5avpQMpBCELgAoNj9j8cFSxR7DsuyML75+bbNdm2tY3U5SRy8n/NU3mX/eBMpxTlZmZOyN7bpPFB1v8AapNiFj+cKzSRbDsexx7JfPzr3cG2tYb6r+mVkH+WVHmB94E6dOKjdGIybY8FVHDPyifz033jla5VRwz8on89N945ZoeWFQ1FZnED9XUfmY/UqyqzWIH6uo/Mx+par+EFMkCEIUo0EIQgBP5fNdHyT+uNKVNfL54dJ5M3rjSoVlL4iJ/IZOQr5ZP5j/kanikfkJH+bqPMj7wJ4JFX5DIfEU2XxvwdIf45RztafwSeT3y2YNMtAJAL7BIJD4muBY48nfBIhOov+oufkmeSbDEdHX3mcGMkjfFnu0NDi5jm3O5fNsn/AB1bHansPI4H1FVNQzvdWjk0InS4ne52M7Ft2uB1EL6VTG1cg1SPHI9w9RX33fLwsvWP9qxkfp3MLXFwGshfDqlg1uaOVwCqi6rkOuSQ8r3H1leTnE6yTym6Mj9DMLT1GHKaPw6iFvlSMH4rVwdjbRVMohgqY5JCCQ1hzrhuvSBb61V8MG8FLMlk2ZhSm/iMjOeJ/wCIXHRSQKpdljwsrAWUgaYIVb8pmB+48ITNAsyW0zN60nhD0PDvqVkClllxwPslNHUgaYHhrvNynN5g7N502lK0jE1dCTXoZ3ZgjucwOLw3cz3ANLuZrR6F5hCrEArF5LMFdy4OguLOlGzuB1/CaWg8jc1IXFzBndlVBBwkjWnyRpf/AEhytNEwNAA0AAADeA0AKevLwhtNfZEcquCu6cHTWF3QjZ221/B6Xf05yrqFbeaMOBaRcOBBG+CLEfWqsYwYNNJUzQH/AEnuaPJ1s/pLV2hL6Covs1NndmGO5zC4SZu5nhpaDzEj0rzQhPFEryX4H7rwhECLsivM/eszwB6XlvMVY4BLTIfgfY6V9S4d9O8hu/scZLRzuzkywpKsryHwVkZQhYSjYrcvjf8ALUp/33Dnhf7EmE/ss2DzNg5zgLmCRk30RdjvqeeZIFV0X/UTU8kzyQ1bYsJx5xAD45YwToGcQ1w+wR6VYYFVGC6MGHqqPQypnbyTSe1cqUuJ3CM7ItRdF1Vz9J63jdR1z/ag4zVvG6jrpPasZD1NZiLR3WrhKuZBG+SVwYxjS5znGwAAuVWB2Hao66mc/wA6TtLUnqpJPjJHv8t7n+srqoPU5mGKqbZHvf8Avve7pOJ/FeaEWJ0NF3HQANZcdAA8ZJAVAss7iP8Aq+kvwEf2QtbKS2+DKzzLjzWP4Lr4Fo+56eGLg42MPK1oB+tauOFEaiiqYm6S+GRo5c0kepQr5FH0VeX1E/Nc07xB5jdfAWVcTlscH1TZo2SMcHNc1pBGkG4BWxdVQpMJTQ6IppYxvMke0cwNl0GY3V7dVZUda4+tTugxuYiz90XVY/00whx2fpD2L5fjhXnXWVHWEepcyGGYiz10kMvHyum8w77wqESYxVbvCqqg/wA6TtLSqaqSUgyPe8gWBe5zyBrsC46FuFJxdzMppo8Uysg/yyo8wPvAlqmVkH+WVHmB94Fup8Gch5Q71V7C+CKg1E5FNUEGaYgiCYggyOsQc2xCtChTQnwjZRuVUGBqnitT/wBvN2FY7EaNzMH0jXNLXCFgLXAtcDbUWnSCu6iyJ1OIIxsZQhCWaBYKEIAUWXKkllkpdjilkAZLfY43yWJczXmg21JYf4PU8Wqf+3m7CtZZCdGrwq1jDgm7iYyI0EsVVOZIZYwYWgGSJ8YJz9QLgLp0LCEuUuJ3NJWVjzqYGyNcx4DmuBa5pFwWuFiCN6xSgxgyOvzy6jlbmHSIpbgt8QkF7jlF+VONFkRk4+AaTK8VGS/CTNUTH+RK381lpSZP8JN+aSHkdGfU9WTRZMVaRjLRWY4k4QHzOfog+or5/QzCHE6joe9Wcsiy7nyDLRWZuI+ETqo5vSGj1uWxHk8wk75q8eU+IfnVkbIsuZ8gy0V7p8lmEX6442eVKPygqTYpZLamlqoKiSaICF4eWNznFwsQQDYAa03kFcdaT7HVBIAsrAWUo2C0cM4OZVQSQv8ABla5h8VxrHjGv0LeWLIArlhHJxhCGRzGwGZoJtJGWZrhuGxcCD4itb9A8JcTl54+2rLWRZOz2Ly0KvJViHNSTGqqmhjg1zIorhzhnWDnuINgbXAH8RTUCAEJcpOTuzaVjKVGVTEOaqm7qpW57nNaySIEBxLNDXtJNjosCPEE11iyIycXdA1crT+geEuJy88fbW1g3JvhCaQMdAYWki8khZmtG6bAkk7wVjLIsmuvIwqaNPBOD20sMcLPBiY1jeRost1YQkDDKELCAPOpgbI1zHgOa4FrmnUQRYgpIYyZJKmF7jSETRG5a1zg2Vo/dJdody3CeaLLcZuPgy4plZZsScIM10c/0Wh/2SVpy4u1jPCpKof/AB5fwarTWQmZ70M5aKouwVUDXT1A5aeYflWP8Nn4vP1EvZVr0Iz3oGWiqTcE1B1U1SeSnm7K2YsWa1/g0dUf5Eo9bVaRCM96BlorTTYh4RkNhSSDxvzGD05zkxsQMmJpZG1FW5rpGaY4m6Wsd+85x8IjcAFhr0pn2WbLMqsn2OqCQBDghCUbEtj/AJM5Wyvnom7IyQl7oRYPY46XZgPhNJubawlxUYOmjJEkMzCNx8UjfW1WvsiydGs0rMw4JlSSwjWCOUEetfBcFbZ0DTra08oBXk6giOuOM/Qb7FrP/DOWVNzxvjnWc4b4Vr/8Lh4GLq2+xfTcHQjVFH0G+xdz/wADL/SqDWk6gTyaV7x0EzvBhmd5MUjvU1WsZTMbqa0cjQF62XM/8DL/AEq9TYqV0ng0dR6YnMHO8BMvI/ivV0U80lTCYmvia1uc5pOcH3tZpO4msQsALEqrasaUEmDkv6jKI5j3N2AHNc5vxhGokX8FME6khsIfGyecf9sqDFVJQS4T2v4jC0q8pKor2RNNsl3F29YeyjbJdxdvWHsqBoUnM1NT3elYT13ZPNsl3F29YeyjbJdxdvWHsqBoRzNTUOlYT13ZO9sl/F29YeyjbJfxdvWHsqCIRzNTUOk4T13ZO9sl/F29YeyjbJfxdvWHsqCIRzNTUOk4X13ZO9sl/F29YeyjbJfxdvWHsqCIRzNTUOk4X13ZO9sl/F29YeyjbJfxdvWHsqCIRzNTUOk4X13ZO9sl/F29YeyjbJfxdvWHsqCIRzNTUOk4X13ZO9sl/F29YeyjbJfxdvWHsqCIRzNTUOk4X13ZPNsl3F29YeyjbJdxdvWHsqBoRzNTUOk4T13ZPNsl3F29YeygZSXcXHokPZUDQjmamodJwvrux3YBwwysiEjLjSQWnW1w1g29C6YSqyc4W2GfYnHvZtXikaNHOLjmTVC9CjUzI3+z5fH4Xl6zgvHlf4aOG8LRUULppnZrGDSdZJ3GtG647gS8blZfO4ikwfPM1p0m5J9Ija4N5Lr6y8B/csFr5uzHO3r7G7Nv9a26SpmiwRTPwVsRzWh0ufYizWOMpIuO/wA8cqqjFWuQNu5JsT8YThGF0joXwOa90ZY86bttfcBGvdChrcrZe6RsdBNJsZcHZj86wa4tziGsNhoXWyVYzz4TimfUFhLJGsbmMzNBYHadJudKWGJ9RXRT1r8HtY57Q8yBwDjmCR5GY0kXde+hdjBXZxy8WG3iRj3FhUva1jopIwHFjiHAtJtnNcNYvoOgbi1scMosWD5RAyJ885tdjCAG5wu0E6SXHRoA3VHch8MUhqaguc6oc7NeDYAMec/OaBvuvfyVysUiBjFUbNbO2Wrzc79/O+Dtf+DV4rI4Fd/h3idkSjA+VNj52wVdNJSvcWtBce9BcbNzw4Nc0E7tiFIMeMbBgqJkpiMue/MsHhlu9Lr3IO8oBl7LC+ktbZc2bV4WZdmbfxZwNvT410Msgd/h1Jna89mdy7C78brnCnZ6hd9yZ1mNAjwcK/YyQ6KObYs4AgSBpzc61rjO+pa+B8cRU4PlrhEWiJs7tjLwSdhBJ762i9t5R/DEzf0aj0jTSU7R5VmC3LfRZamJY/8ATlV5uu+y8I4Fb/ocTPqPLFdpk7gm2MEB0jXgtaTqBdm2vpGgkKfYtYdiwhA2eG+a64IcLOa4a2uF9YSNxRdhCWiqKWjphLFO7NllJaCy7GgtGc4Ad6Bp02um5k3xbfg2kEcpBke4yPDdLWkgANB3bADSu1IxQRbZK7rlYw4aZRRbI+5uc1rRrc47mldNyU2P+Fu6Kksae8h70bxcfDPqHoUdepwRv9noYDC8zWUX48v/AA622S7i46w9lG2S7i7esPZUDQoOZqan0/ScL67snm2S7i7esPZRtku4u3rD2VA0I5mpqHSsJ67sne2S/i7esPZRtkv4u3rD2VBEI5mpqHScJ67sne2S/i7esPZRtkv4u3rD2VBEI5mpqHScL67sne2S/i7esPZRtkv4u3rD2VBEI5mpqHScL67sne2S/i7esPZRtkv4u3rD2VBEI5mpqHScL67sne2S/i7esPZRtkv4u3rD2VBEI5mpqHScL67sne2S/i7esPZRtkv4u3rD2VBEI5mpqHScL67sne2S/i7esPZWdsl3F29YeyoGhHM1NQ6ThPXdk82yXcXb1h7KNsl3F29YeyoGhHM1NQ6VhPXdk82yXcXb1h7K7WKeNhrpHsMYZmtzrh2dfvrbwSpUzyW/KJvND7YTKNecppNkmP8A47D0sPKcI90M06lAKjJ0Xvc7Zx3znOtmas4k21+NT/cWGK6dOM1/Y+ew+Jq0Lum7XF9tbHhx0P7kbWx4cdD+5MNYScinoU9Vxfvshe7Wx4cdD+5Y2tjw46HvTDQjIp6B1XF++yF5tbO4cdA+1G1s7hx0D7Uw0IyKWgdVxftshebWzuHHQ96NrZ3Djoe9MNCMiloHVcX77IXm1s7hx0Peja2dw46HvTDQjIpaB1XF++yF5tbO4cdD3o2tncOOh70w0IyKWgdVxfvshebWzuHHQ96NrZ3Djoe9MNCMiloHVcX77IXm1s7hx0Peja2dw46B9qYaEZFLQOq4v22QvNrZ3DjoH2o2tjw46H9yYYQUZFPQOq4v32QvdrY8OOh/cja2PDjoe9MJCMinoHVcX77IgFPk7cx7XCo8FwdoZvEHfU/ZqQFkJ0KcYfElr4qrXs6jvY0sM4KirInQztz43ixGojeLSNIcNYIS8OSQxlwp66aON97s377+aQDo0ak0ChMUmvBO4pkYxGxSbgmORjZHSbI8PJcA2xDQ2wA3NC1cTsRW4NmnlErpNmFi0tAt35fotr12UwQjjbCyIdiviKMHVcs8Uzi2UPBhLQGgOdnNsR+7pA8RK+Mb8nkOEJRO2R8E+i8jNIdm+CXD94b4spoUBHG73CyF7gfJdHHO2eqnkqnsIc0P8G7TdpdckuAOm17KXYyYAiwhA6CYHNdYgtNnMc3S1zTvjmK6iyUOTuCQrdqK4Ebq6Ywg5wjtoHICc0Hx2U4di7E2hfRRXjjdE+EHwnASNLS431u03XZQV1zbBJEaxGxTGCopI2yGQPfn3LQ0jvQ22jkUmssNX0Vxu/c6eUzbgi9rg6d66gBycEknui99OlmnXu6UwnISqkIy+SKKGKq0L5btcXu1seHHQ96NrY8OOh/cmGVhKyKehT1XF++yF7tbHhx0PesbW7uHHQPtTDWEZFLQOq4v32QvdrZ3DjoH2o2tncOOh70w0IyKWgdVxftshebWzuHHQ96NrZ3Djoe9MNCMiloHVcX77IXm1s7hx0Peja2dw46HvTDQjIpaB1XF++yF5tbO4cdD3o2tncOOh70w0IyKWgdVxfvshebWzuHHQ96NrZ3Djoe9MNCMiloHVcX77IXm1s7hx0Peja2dw46HvTDQjIpaB1XF++yF5tbO4cdWfas7Wx4cdD3phLKMinoHVcX77IXm1seHHQ/uRtbHhx0P7kw1goyKegdVxfvshe7Wx4cdD3rtYq4qGgke/ZA/ObmWzbW0331KCvhiZChBd0jFX+QxFWDjOXb/ABH/2Q=="/>
          <p:cNvSpPr>
            <a:spLocks noChangeAspect="1" noChangeArrowheads="1"/>
          </p:cNvSpPr>
          <p:nvPr/>
        </p:nvSpPr>
        <p:spPr bwMode="auto">
          <a:xfrm>
            <a:off x="1668463" y="1379538"/>
            <a:ext cx="304800" cy="304800"/>
          </a:xfrm>
          <a:prstGeom prst="rect">
            <a:avLst/>
          </a:prstGeom>
          <a:noFill/>
          <a:ln w="9525">
            <a:noFill/>
            <a:miter lim="800000"/>
            <a:headEnd/>
            <a:tailEnd/>
          </a:ln>
        </p:spPr>
        <p:txBody>
          <a:bodyPr/>
          <a:lstStyle/>
          <a:p>
            <a:endParaRPr lang="pl-PL"/>
          </a:p>
        </p:txBody>
      </p:sp>
      <p:sp>
        <p:nvSpPr>
          <p:cNvPr id="26655" name="AutoShape 43" descr="data:image/jpeg;base64,/9j/4AAQSkZJRgABAQAAAQABAAD/2wCEAAkGBxQPEhQUEhQVFRUUFxQUFRQUFRYUFBUUFBUWFhUXFRQYHCggGBonHBQVITEhJSkrLi4uFx8zODMsNygtLisBCgoKDg0OGxAQGywlHCUsLCwsLCwsKywsLCwsLCwsLCwsLCwsLCwsLCwsLCwsLCwsLCwsLCwsLCw3LCwsMSssLP/AABEIAGkB4AMBIgACEQEDEQH/xAAcAAACAgMBAQAAAAAAAAAAAAAABwYIAQQFAwL/xABTEAABAwIABgsKCggFAwUAAAABAAIDBBEFBgcSITETF0FRU1RxkZKT0hQiMmFyc4Gx0eEjMzREgqGys8HCFjVCUmKDouIVJENjwyWU0yZ0hKPx/8QAGgEAAwEBAQEAAAAAAAAAAAAAAAMEAgEFBv/EACoRAAIBAgQGAwADAQEAAAAAAAABAgMRBBNRoRIUFSExUjJBYQUicYFC/9oADAMBAAIRAxEAPwB4qLVmULB0Rc11UwuaS0taHPIINiO9Gu4UosqpYZ+UT+em+8cmU4KT7mJysPGbKzg9up0ruSJ342WlLlkpBqhnd6GD1uSPQnZMTGYxzvy0wblLN6XRj8V8bdUXFJemxJtC7kxOcbHIMtUXFJemxerMtFPu0045DGfzJLIRkxDjY9IcsNEfCZO36Ad6nLv4Fx8oaxwZHO0PdoayQGNzvE3OtnHxBVsR/wDo5RqKy6MTuYy3IKyoJkkxkfXUpbM7OlgcGFx1vYRdjj47aCd3NU7U0lZ2Gp3MEqE4xZTaOje6MF00jdDmxAENO8XkgX8S9cquHHUVA8xktklIhY4a25984jx5oKrum06fErsxOduyG7NlrH7FGT5UwH1BhWm/LVN+zSRDlmefUwJXITsqJjjYzDloqdymg6chWBloquLQdKRLRC7lx0OcchnNy01G7SwnkkePyrZiy1v/AGqJv0Zz+MaVCFzKjod42Oaky0Qk/CU0rPG1zHgc9ip7i9jFT4Qj2SnkDwDZw1PYddnNOkKrik2TjDbqKvhN7Mlc2GUbhbIc1pPI4tPPvrE6St2NRm/ssk5LOtyvxwSSRSUkwfG5zHDPZ4TSQd3VujxEJmBI7LdgbYaqOoaO9qG2dbhYwBzlpHRSqaTdmbk2l2O9t1Q8Vm6cftUpxHx3iwtsoZG6N0WaS15BJa79oW3LiyripVkxwv3JhGEk2ZLeF+9aTwT6HhvOU6VKNuwtTdyyAQsBZUo4FheVVO2NjnvNmtBc4ncAFyfqSnr8tFnkQUucwE2dJIWOcN/NANlqMXLwcbS8jdWUocH5Z7vAnps1hIu6OTOLRfSc0gXA16E2aadsjWuabtcA5pGogi4IRKDj5BNPweqELBWTpEsdseY8EmJr43SOlzjmsLQQ1u6b+M2UY26YeKzdOP2qA5SsL92YRmcDdkZEMe9mx+FzvLzzKMKqNKNu4lzdx20GV1lRLHFHSTF8j2saM9mtxtp8Q1nxBMwFI/IhgYS1MlS4aIG5rfOSA39IaD0k8Ak1Ek7IZFtq7NDDuFmUUD55b5kYBdmjOOkgaB6Uv6rLNTN+Lp5ncpY0eslSvKNHnYMqx/tOPNY/gq1LdKCku5mcmhsTZa3fsUQ+lP7I1qPy0VO5SwjlkefwCWSE7KiY42Mk5Zqvi9PzyH8yBlmq+Ap//s7SWyFzLhoHGxmNyz1Q100B5HSD2rYhy1y/tUcZ8mdw9caVaF3KjoHGxy02WmI/GUsjfGx7H257Ka4s43UuEgdgku5oBdG4ZsjQd3NOsblxoVZVt4JwrJRTMnhNnxm43nD9pp8RGhYlRVux1Tf2WvWCvCiqRLGyRvgva145HC49a+cJVQhikkOqNjnn6IJ/BTDjgY3Y8U2DLNkJfKRcRR2L7b7txo5VA6rLXJ/pUbQNwyTG/M1n4pZYQrn1Mr5pCXPlcXuJ3zqHINQG8FrqqNJJdxLmxkvyzVe5BTjl2Q/mC8HZYK86mUw/lvP/ACJeoWsuOhnjYwNt6v8A3afq3/8AkQMr9f8Au0/Vv/8AIl+hGXHQONjHjyyVo1w0x9Eg/OtmLLVOPCpIj5Mr2+tpSvQjLjoHGxwQZamHw6R48iVrvtNCm2JmN0eFWPfFHIwRuDSJM3WRfRmkqtKd2QmK1HM796c/0sYEqpTjGN0bjJtjMVUcM/KJ/PTfeOVrlVHDPyifz033jkUPLO1DTTQxcyTNq6eGd1U5uysa/MbE3vc7czi7TzJYBWZxA/V1H5mP1LdWTiuxmCT8kRhyM0o8KoqHdWPyrYGR6i/fn6beymMhT5ktRnChcOyO0W5JOPpN/Fq1psi9MfBqZxyiNw+ymgsFGZLUOFFZ8d8VH4KmbG54ka9pfG/NzSQDYhzbnSNHOo8mrl7b8JSH+CUf1MSqVVN3jdiZKzGlkFk+Gq277Ij6Q53tToSQyEO/zdQN+Fv1Se9O9T1fkNh8RU5e5PgaVu/LIeZlvzJNpwZfT3lH5c32WpPp9L4i5+SRYhYvNwlWNheSGBrpHlvhWbYWBOq5cNKc1PkywcwfEZ3lySH8Uvchfy6b/wBu63WRp5hKqyalY3BKxFxk7wbxSP05x9bl9DJ/g3iUHRupNdZSuJ6m7IizsnmDT8zi9AI9RXBxpyY0Xc8r4GOikYxzmFr3Ft2i9i030G1kxiuXjPWNgpJ5HkANik16NJaQByrqlK/k40rFWWm69aZ+a9h3nsPM4FeTRoXpALvaN9zRzkK1+BBbSJ1wDvgHnUTyo4F7swfKALvi+GZo03YDcDlaXD0qVwCzWjeAH1L6eL69PiUCdncoauVGBWQSDcGxGkEawRqI9Nl1sbMDdwVc0FrNY67PNu0s+ogehclXqzRP4ZaDE/C/dtHBPuvY3PG9I3vXjpArtJR5CsM3bPSOPgkTR+S7vZAOQ5p+km2oZqzaKIu6IJlkwtsGD3Rg2dUObEPI8KT+kW+kkCmFlrwvs1a2Bp72nYAfOSd87mbmc5S9VVJWiJm7sFYDI7hbujB7GON307nQnfzQc6O/0XAehV/TEyJYX2KsfA497UMOb5yPvhztz+iEVVeIQdmPVcTHTC/cVFPN+01hDBvyO71g5yOZdtKLLthn4ikadd55OQHNjB5TnH6IU0FeVh0nZCjvfWbk6ydZO+VglZXZxOwN3dWQwEXa5wdJ5tnfP5wLelWPsifyPXJjgTuOgiaRZ8vw0m/nSWIB5Gho9Cli+WhfShbu7lKVjRw3g8VUEsJOaJWOZnWvbOFr23UvaTIxTt+MqJnn+EMjHqJ+tM8qGYxZSqKieYy50sjdDmxAENO8Xmwv4rrUXLwjLt9mtDkmwe3W2V3LK4epbkeTLBo/0L8skh/FRifLTH+xSSHypGN9QK0pctcn7NGz0zu/Bi3w1GZvEnYydYN4oz0l5/MsnJ3g3ikfO72peOy0VO5Sw+mR5/BfG3PVcWg6ciMuoHFAYEuTXBrvm4HkvePzLk4WySUT43bDskT7HNOeXtvbRnNdrCjLMtNRu0sJ5JXj8pW3HlqJHf0fRmv62BdUKiDiiKZ7C0kHWCQeUGxWF6VUue977Wz3OdbeznE2+teapFFm8RXl2D6QngY/srzyhzZmDaw/7Lx0hm/ivbEhtsH0nmY/shaGVM/9Lq/Ib94xQ/8Aoo+iuIQBewGs6BylC9qP4yPy2faCuZOO3AuSWjbG3Z9klkIBcc8sbc6SGtbuLrx5NMHD5vflkkP5lLmhfSic5alHCiK7XeDeKR87+0vl2TnBp+asHI54/MpYhc4pahZEMkyYYNP+gRySSD8VqTZJcHu1CVvJK4/UbqfLCOOWocKFjUZGKY+BUTt5RG4fZBUwxLxbbgyn2Bshk79z84tDT31tFgV3kIc5PswSSMqqOGflE/npvvHK1yqjhn5RP56b7xydQ8sxUNRWZxA/V1H5mP1KsysziB+rqPzMfqWq/hHKZIEIQpRoIQhACey+DvqPkn9caUybWXzXR8k//GlKrKXxET+QychPyyfzH/IE8UjshXyyfzH/ACNTxSKvyGQ8Cky++DR+VP8AZYlAm/l98Gj8qb7LEoE+l8Rc/J6QTujN2Ocw6rscWnkuNxbbcNVI1VE4/mydpZwJgSeueY6dme9rS8i4bZoIF7uIGsjnXYfk8wkPmrzyPjP5lpuP2cSf0cxmM1YNVVOP5r/avT9LK7jdR1rlsuxEwiPmcvozD+ZfBxJwhxObmHtR/X8D+x4fpXW8bqOtd7Vo1mEpp/jZZJBrs97nDmJsuw3ETCJ+Zy+nMHrctiPJ1hJ3zYjynxj8yLx/A7kVXUxWoDU1lNE0Xzpo7+JrHB7yfotKklJkpwhIRnNijG6XSXt6Gg3TMxCxAjwXeRz9mncLGTNzWsbutjbc28ZJuVidVJdjsYP7JqEFACypB4nsumBdMFW0b8En2oz9oekJTKzuOuB+7qKeEWznMJjvuSN75h5wOdVi5RY7oOsHeVdGV42E1FZ3O7iNhnuGuglJszO2OTzcnem/iBIP0VZaqnbExz3GzWNc5x3AGgknmCqW5txy6E4MO43bLi+w53wkwFK/Tpu3RLztb/Us1YXaYQfZirwthA1U8sztcr3P067OOgegWHoWzitgvu2rgg3HyNz/ADYOc/8ApBC5aZ2QvBOfPPUuGiJoiYf45O+dbka0dNNk+GJld2QTGXBZo6ueA6o5HBvkHvmf0kLwwNhA0tRFO3XE9r9G8D3w9IuPSmDlzwTmVENS0aJWGN5/jj0t52u/pSyXIviiD7MtpTzCRjXtN2vAcDvhwuDzFVmx1wz3dWzzA3aXZsfm2d60jxGxP0kxME427Hi+TnfCxDuNunTc6Iz6GG/0Un2iwAG5oS6ULNs1N3SMpuZCsC/H1bhrtDHyA50hHKcwegpRgE6ALk6AN8nQAFZ/E3BHcVHBB+0xgLyN2R3fPPSJWqztGwQXc7QCyhCkHEVyk4bdQ0EsjCRI7NiYd0OkNrjxgXPoVbwE68vUtqSmb+9UXP0YZPakoFXRX9biankEWUiyfYDZhCujhkvsea+R4BsS1g1XGq7i1POHEPBzBoo4T43NzjzldlUUXY5GFytSFZtuJdAPmdP1TT+CycTaA/M6fqmexYz1oay2VjQrLOxEwcfmcHoZb1Lxkyd4NPzSMchcPxXc9aHMtlb0L3r4w2WRo0BskjQPEHuA+oLwTkYLPYk/IKTzMf2QuflU/VVX5DPvGLoYk/IKTzEf2QtDKiP+l1fkN+qRhUS+RR9FcF7UPxsfnI/ttXivaiPwsfnI/thWvwTlswsr5avpQMpBCELgAoNj9j8cFSxR7DsuyML75+bbNdm2tY3U5SRy8n/NU3mX/eBMpxTlZmZOyN7bpPFB1v8AapNiFj+cKzSRbDsexx7JfPzr3cG2tYb6r+mVkH+WVHmB94E6dOKjdGIybY8FVHDPyifz033jla5VRwz8on89N945ZoeWFQ1FZnED9XUfmY/UqyqzWIH6uo/Mx+par+EFMkCEIUo0EIQgBP5fNdHyT+uNKVNfL54dJ5M3rjSoVlL4iJ/IZOQr5ZP5j/kanikfkJH+bqPMj7wJ4JFX5DIfEU2XxvwdIf45RztafwSeT3y2YNMtAJAL7BIJD4muBY48nfBIhOov+oufkmeSbDEdHX3mcGMkjfFnu0NDi5jm3O5fNsn/AB1bHansPI4H1FVNQzvdWjk0InS4ne52M7Ft2uB1EL6VTG1cg1SPHI9w9RX33fLwsvWP9qxkfp3MLXFwGshfDqlg1uaOVwCqi6rkOuSQ8r3H1leTnE6yTym6Mj9DMLT1GHKaPw6iFvlSMH4rVwdjbRVMohgqY5JCCQ1hzrhuvSBb61V8MG8FLMlk2ZhSm/iMjOeJ/wCIXHRSQKpdljwsrAWUgaYIVb8pmB+48ITNAsyW0zN60nhD0PDvqVkClllxwPslNHUgaYHhrvNynN5g7N502lK0jE1dCTXoZ3ZgjucwOLw3cz3ANLuZrR6F5hCrEArF5LMFdy4OguLOlGzuB1/CaWg8jc1IXFzBndlVBBwkjWnyRpf/AEhytNEwNAA0AAADeA0AKevLwhtNfZEcquCu6cHTWF3QjZ221/B6Xf05yrqFbeaMOBaRcOBBG+CLEfWqsYwYNNJUzQH/AEnuaPJ1s/pLV2hL6Covs1NndmGO5zC4SZu5nhpaDzEj0rzQhPFEryX4H7rwhECLsivM/eszwB6XlvMVY4BLTIfgfY6V9S4d9O8hu/scZLRzuzkywpKsryHwVkZQhYSjYrcvjf8ALUp/33Dnhf7EmE/ss2DzNg5zgLmCRk30RdjvqeeZIFV0X/UTU8kzyQ1bYsJx5xAD45YwToGcQ1w+wR6VYYFVGC6MGHqqPQypnbyTSe1cqUuJ3CM7ItRdF1Vz9J63jdR1z/ag4zVvG6jrpPasZD1NZiLR3WrhKuZBG+SVwYxjS5znGwAAuVWB2Hao66mc/wA6TtLUnqpJPjJHv8t7n+srqoPU5mGKqbZHvf8Avve7pOJ/FeaEWJ0NF3HQANZcdAA8ZJAVAss7iP8Aq+kvwEf2QtbKS2+DKzzLjzWP4Lr4Fo+56eGLg42MPK1oB+tauOFEaiiqYm6S+GRo5c0kepQr5FH0VeX1E/Nc07xB5jdfAWVcTlscH1TZo2SMcHNc1pBGkG4BWxdVQpMJTQ6IppYxvMke0cwNl0GY3V7dVZUda4+tTugxuYiz90XVY/00whx2fpD2L5fjhXnXWVHWEepcyGGYiz10kMvHyum8w77wqESYxVbvCqqg/wA6TtLSqaqSUgyPe8gWBe5zyBrsC46FuFJxdzMppo8Uysg/yyo8wPvAlqmVkH+WVHmB94Fup8Gch5Q71V7C+CKg1E5FNUEGaYgiCYggyOsQc2xCtChTQnwjZRuVUGBqnitT/wBvN2FY7EaNzMH0jXNLXCFgLXAtcDbUWnSCu6iyJ1OIIxsZQhCWaBYKEIAUWXKkllkpdjilkAZLfY43yWJczXmg21JYf4PU8Wqf+3m7CtZZCdGrwq1jDgm7iYyI0EsVVOZIZYwYWgGSJ8YJz9QLgLp0LCEuUuJ3NJWVjzqYGyNcx4DmuBa5pFwWuFiCN6xSgxgyOvzy6jlbmHSIpbgt8QkF7jlF+VONFkRk4+AaTK8VGS/CTNUTH+RK381lpSZP8JN+aSHkdGfU9WTRZMVaRjLRWY4k4QHzOfog+or5/QzCHE6joe9Wcsiy7nyDLRWZuI+ETqo5vSGj1uWxHk8wk75q8eU+IfnVkbIsuZ8gy0V7p8lmEX6442eVKPygqTYpZLamlqoKiSaICF4eWNznFwsQQDYAa03kFcdaT7HVBIAsrAWUo2C0cM4OZVQSQv8ABla5h8VxrHjGv0LeWLIArlhHJxhCGRzGwGZoJtJGWZrhuGxcCD4itb9A8JcTl54+2rLWRZOz2Ly0KvJViHNSTGqqmhjg1zIorhzhnWDnuINgbXAH8RTUCAEJcpOTuzaVjKVGVTEOaqm7qpW57nNaySIEBxLNDXtJNjosCPEE11iyIycXdA1crT+geEuJy88fbW1g3JvhCaQMdAYWki8khZmtG6bAkk7wVjLIsmuvIwqaNPBOD20sMcLPBiY1jeRost1YQkDDKELCAPOpgbI1zHgOa4FrmnUQRYgpIYyZJKmF7jSETRG5a1zg2Vo/dJdody3CeaLLcZuPgy4plZZsScIM10c/0Wh/2SVpy4u1jPCpKof/AB5fwarTWQmZ70M5aKouwVUDXT1A5aeYflWP8Nn4vP1EvZVr0Iz3oGWiqTcE1B1U1SeSnm7K2YsWa1/g0dUf5Eo9bVaRCM96BlorTTYh4RkNhSSDxvzGD05zkxsQMmJpZG1FW5rpGaY4m6Wsd+85x8IjcAFhr0pn2WbLMqsn2OqCQBDghCUbEtj/AJM5Wyvnom7IyQl7oRYPY46XZgPhNJubawlxUYOmjJEkMzCNx8UjfW1WvsiydGs0rMw4JlSSwjWCOUEetfBcFbZ0DTra08oBXk6giOuOM/Qb7FrP/DOWVNzxvjnWc4b4Vr/8Lh4GLq2+xfTcHQjVFH0G+xdz/wADL/SqDWk6gTyaV7x0EzvBhmd5MUjvU1WsZTMbqa0cjQF62XM/8DL/AEq9TYqV0ng0dR6YnMHO8BMvI/ivV0U80lTCYmvia1uc5pOcH3tZpO4msQsALEqrasaUEmDkv6jKI5j3N2AHNc5vxhGokX8FME6khsIfGyecf9sqDFVJQS4T2v4jC0q8pKor2RNNsl3F29YeyjbJdxdvWHsqBoUnM1NT3elYT13ZPNsl3F29YeyjbJdxdvWHsqBoRzNTUOlYT13ZO9sl/F29YeyjbJfxdvWHsqCIRzNTUOk4T13ZO9sl/F29YeyjbJfxdvWHsqCIRzNTUOk4X13ZO9sl/F29YeyjbJfxdvWHsqCIRzNTUOk4X13ZO9sl/F29YeyjbJfxdvWHsqCIRzNTUOk4X13ZO9sl/F29YeyjbJfxdvWHsqCIRzNTUOk4X13ZO9sl/F29YeyjbJfxdvWHsqCIRzNTUOk4X13ZPNsl3F29YeyjbJdxdvWHsqBoRzNTUOk4T13ZPNsl3F29YeygZSXcXHokPZUDQjmamodJwvrux3YBwwysiEjLjSQWnW1w1g29C6YSqyc4W2GfYnHvZtXikaNHOLjmTVC9CjUzI3+z5fH4Xl6zgvHlf4aOG8LRUULppnZrGDSdZJ3GtG647gS8blZfO4ikwfPM1p0m5J9Ija4N5Lr6y8B/csFr5uzHO3r7G7Nv9a26SpmiwRTPwVsRzWh0ufYizWOMpIuO/wA8cqqjFWuQNu5JsT8YThGF0joXwOa90ZY86bttfcBGvdChrcrZe6RsdBNJsZcHZj86wa4tziGsNhoXWyVYzz4TimfUFhLJGsbmMzNBYHadJudKWGJ9RXRT1r8HtY57Q8yBwDjmCR5GY0kXde+hdjBXZxy8WG3iRj3FhUva1jopIwHFjiHAtJtnNcNYvoOgbi1scMosWD5RAyJ885tdjCAG5wu0E6SXHRoA3VHch8MUhqaguc6oc7NeDYAMec/OaBvuvfyVysUiBjFUbNbO2Wrzc79/O+Dtf+DV4rI4Fd/h3idkSjA+VNj52wVdNJSvcWtBce9BcbNzw4Nc0E7tiFIMeMbBgqJkpiMue/MsHhlu9Lr3IO8oBl7LC+ktbZc2bV4WZdmbfxZwNvT410Msgd/h1Jna89mdy7C78brnCnZ6hd9yZ1mNAjwcK/YyQ6KObYs4AgSBpzc61rjO+pa+B8cRU4PlrhEWiJs7tjLwSdhBJ762i9t5R/DEzf0aj0jTSU7R5VmC3LfRZamJY/8ATlV5uu+y8I4Fb/ocTPqPLFdpk7gm2MEB0jXgtaTqBdm2vpGgkKfYtYdiwhA2eG+a64IcLOa4a2uF9YSNxRdhCWiqKWjphLFO7NllJaCy7GgtGc4Ad6Bp02um5k3xbfg2kEcpBke4yPDdLWkgANB3bADSu1IxQRbZK7rlYw4aZRRbI+5uc1rRrc47mldNyU2P+Fu6Kksae8h70bxcfDPqHoUdepwRv9noYDC8zWUX48v/AA622S7i46w9lG2S7i7esPZUDQoOZqan0/ScL67snm2S7i7esPZRtku4u3rD2VA0I5mpqHSsJ67sne2S/i7esPZRtkv4u3rD2VBEI5mpqHScJ67sne2S/i7esPZRtkv4u3rD2VBEI5mpqHScL67sne2S/i7esPZRtkv4u3rD2VBEI5mpqHScL67sne2S/i7esPZRtkv4u3rD2VBEI5mpqHScL67sne2S/i7esPZRtkv4u3rD2VBEI5mpqHScL67sne2S/i7esPZRtkv4u3rD2VBEI5mpqHScL67sne2S/i7esPZWdsl3F29YeyoGhHM1NQ6ThPXdk82yXcXb1h7KNsl3F29YeyoGhHM1NQ6VhPXdk82yXcXb1h7K7WKeNhrpHsMYZmtzrh2dfvrbwSpUzyW/KJvND7YTKNecppNkmP8A47D0sPKcI90M06lAKjJ0Xvc7Zx3znOtmas4k21+NT/cWGK6dOM1/Y+ew+Jq0Lum7XF9tbHhx0P7kbWx4cdD+5MNYScinoU9Vxfvshe7Wx4cdD+5Y2tjw46HvTDQjIp6B1XF++yF5tbO4cdA+1G1s7hx0D7Uw0IyKWgdVxftshebWzuHHQ96NrZ3Djoe9MNCMiloHVcX77IXm1s7hx0Peja2dw46HvTDQjIpaB1XF++yF5tbO4cdD3o2tncOOh70w0IyKWgdVxfvshebWzuHHQ96NrZ3Djoe9MNCMiloHVcX77IXm1s7hx0Peja2dw46B9qYaEZFLQOq4v22QvNrZ3DjoH2o2tjw46H9yYYQUZFPQOq4v32QvdrY8OOh/cja2PDjoe9MJCMinoHVcX77IgFPk7cx7XCo8FwdoZvEHfU/ZqQFkJ0KcYfElr4qrXs6jvY0sM4KirInQztz43ixGojeLSNIcNYIS8OSQxlwp66aON97s377+aQDo0ak0ChMUmvBO4pkYxGxSbgmORjZHSbI8PJcA2xDQ2wA3NC1cTsRW4NmnlErpNmFi0tAt35fotr12UwQjjbCyIdiviKMHVcs8Uzi2UPBhLQGgOdnNsR+7pA8RK+Mb8nkOEJRO2R8E+i8jNIdm+CXD94b4spoUBHG73CyF7gfJdHHO2eqnkqnsIc0P8G7TdpdckuAOm17KXYyYAiwhA6CYHNdYgtNnMc3S1zTvjmK6iyUOTuCQrdqK4Ebq6Ywg5wjtoHICc0Hx2U4di7E2hfRRXjjdE+EHwnASNLS431u03XZQV1zbBJEaxGxTGCopI2yGQPfn3LQ0jvQ22jkUmssNX0Vxu/c6eUzbgi9rg6d66gBycEknui99OlmnXu6UwnISqkIy+SKKGKq0L5btcXu1seHHQ96NrY8OOh/cmGVhKyKehT1XF++yF7tbHhx0PesbW7uHHQPtTDWEZFLQOq4v32QvdrZ3DjoH2o2tncOOh70w0IyKWgdVxftshebWzuHHQ96NrZ3Djoe9MNCMiloHVcX77IXm1s7hx0Peja2dw46HvTDQjIpaB1XF++yF5tbO4cdD3o2tncOOh70w0IyKWgdVxfvshebWzuHHQ96NrZ3Djoe9MNCMiloHVcX77IXm1s7hx0Peja2dw46HvTDQjIpaB1XF++yF5tbO4cdWfas7Wx4cdD3phLKMinoHVcX77IXm1seHHQ/uRtbHhx0P7kw1goyKegdVxfvshe7Wx4cdD3rtYq4qGgke/ZA/ObmWzbW0331KCvhiZChBd0jFX+QxFWDjOXb/ABH/2Q=="/>
          <p:cNvSpPr>
            <a:spLocks noChangeAspect="1" noChangeArrowheads="1"/>
          </p:cNvSpPr>
          <p:nvPr/>
        </p:nvSpPr>
        <p:spPr bwMode="auto">
          <a:xfrm>
            <a:off x="1820863" y="1531938"/>
            <a:ext cx="304800" cy="304800"/>
          </a:xfrm>
          <a:prstGeom prst="rect">
            <a:avLst/>
          </a:prstGeom>
          <a:noFill/>
          <a:ln w="9525">
            <a:noFill/>
            <a:miter lim="800000"/>
            <a:headEnd/>
            <a:tailEnd/>
          </a:ln>
        </p:spPr>
        <p:txBody>
          <a:bodyPr/>
          <a:lstStyle/>
          <a:p>
            <a:endParaRPr lang="pl-PL"/>
          </a:p>
        </p:txBody>
      </p:sp>
      <p:sp>
        <p:nvSpPr>
          <p:cNvPr id="26656" name="AutoShape 45" descr="data:image/jpeg;base64,/9j/4AAQSkZJRgABAQAAAQABAAD/2wCEAAkGBxQPEhQUEhQVFRUUFxQUFRQUFRYUFBUUFBUWFhUXFRQYHCggGBonHBQVITEhJSkrLi4uFx8zODMsNygtLisBCgoKDg0OGxAQGywlHCUsLCwsLCwsKywsLCwsLCwsLCwsLCwsLCwsLCwsLCwsLCwsLCwsLCwsLCw3LCwsMSssLP/AABEIAGkB4AMBIgACEQEDEQH/xAAcAAACAgMBAQAAAAAAAAAAAAAABwYIAQQFAwL/xABTEAABAwIABgsKCggFAwUAAAABAAIDBBEFBgcSITETF0FRU1RxkZKT0hQiMmFyc4Gx0eEjMzREgqGys8HCFjVCUmKDouIVJENjwyWU0yZ0hKPx/8QAGgEAAwEBAQEAAAAAAAAAAAAAAAMEAgEFBv/EACoRAAIBAgQGAwADAQEAAAAAAAABAgMRBBNRoRIUFSExUjJBYQUicYFC/9oADAMBAAIRAxEAPwB4qLVmULB0Rc11UwuaS0taHPIINiO9Gu4UosqpYZ+UT+em+8cmU4KT7mJysPGbKzg9up0ruSJ342WlLlkpBqhnd6GD1uSPQnZMTGYxzvy0wblLN6XRj8V8bdUXFJemxJtC7kxOcbHIMtUXFJemxerMtFPu0045DGfzJLIRkxDjY9IcsNEfCZO36Ad6nLv4Fx8oaxwZHO0PdoayQGNzvE3OtnHxBVsR/wDo5RqKy6MTuYy3IKyoJkkxkfXUpbM7OlgcGFx1vYRdjj47aCd3NU7U0lZ2Gp3MEqE4xZTaOje6MF00jdDmxAENO8XkgX8S9cquHHUVA8xktklIhY4a25984jx5oKrum06fErsxOduyG7NlrH7FGT5UwH1BhWm/LVN+zSRDlmefUwJXITsqJjjYzDloqdymg6chWBloquLQdKRLRC7lx0OcchnNy01G7SwnkkePyrZiy1v/AGqJv0Zz+MaVCFzKjod42Oaky0Qk/CU0rPG1zHgc9ip7i9jFT4Qj2SnkDwDZw1PYddnNOkKrik2TjDbqKvhN7Mlc2GUbhbIc1pPI4tPPvrE6St2NRm/ssk5LOtyvxwSSRSUkwfG5zHDPZ4TSQd3VujxEJmBI7LdgbYaqOoaO9qG2dbhYwBzlpHRSqaTdmbk2l2O9t1Q8Vm6cftUpxHx3iwtsoZG6N0WaS15BJa79oW3LiyripVkxwv3JhGEk2ZLeF+9aTwT6HhvOU6VKNuwtTdyyAQsBZUo4FheVVO2NjnvNmtBc4ncAFyfqSnr8tFnkQUucwE2dJIWOcN/NANlqMXLwcbS8jdWUocH5Z7vAnps1hIu6OTOLRfSc0gXA16E2aadsjWuabtcA5pGogi4IRKDj5BNPweqELBWTpEsdseY8EmJr43SOlzjmsLQQ1u6b+M2UY26YeKzdOP2qA5SsL92YRmcDdkZEMe9mx+FzvLzzKMKqNKNu4lzdx20GV1lRLHFHSTF8j2saM9mtxtp8Q1nxBMwFI/IhgYS1MlS4aIG5rfOSA39IaD0k8Ak1Ek7IZFtq7NDDuFmUUD55b5kYBdmjOOkgaB6Uv6rLNTN+Lp5ncpY0eslSvKNHnYMqx/tOPNY/gq1LdKCku5mcmhsTZa3fsUQ+lP7I1qPy0VO5SwjlkefwCWSE7KiY42Mk5Zqvi9PzyH8yBlmq+Ap//s7SWyFzLhoHGxmNyz1Q100B5HSD2rYhy1y/tUcZ8mdw9caVaF3KjoHGxy02WmI/GUsjfGx7H257Ka4s43UuEgdgku5oBdG4ZsjQd3NOsblxoVZVt4JwrJRTMnhNnxm43nD9pp8RGhYlRVux1Tf2WvWCvCiqRLGyRvgva145HC49a+cJVQhikkOqNjnn6IJ/BTDjgY3Y8U2DLNkJfKRcRR2L7b7txo5VA6rLXJ/pUbQNwyTG/M1n4pZYQrn1Mr5pCXPlcXuJ3zqHINQG8FrqqNJJdxLmxkvyzVe5BTjl2Q/mC8HZYK86mUw/lvP/ACJeoWsuOhnjYwNt6v8A3afq3/8AkQMr9f8Au0/Vv/8AIl+hGXHQONjHjyyVo1w0x9Eg/OtmLLVOPCpIj5Mr2+tpSvQjLjoHGxwQZamHw6R48iVrvtNCm2JmN0eFWPfFHIwRuDSJM3WRfRmkqtKd2QmK1HM796c/0sYEqpTjGN0bjJtjMVUcM/KJ/PTfeOVrlVHDPyifz033jkUPLO1DTTQxcyTNq6eGd1U5uysa/MbE3vc7czi7TzJYBWZxA/V1H5mP1LdWTiuxmCT8kRhyM0o8KoqHdWPyrYGR6i/fn6beymMhT5ktRnChcOyO0W5JOPpN/Fq1psi9MfBqZxyiNw+ymgsFGZLUOFFZ8d8VH4KmbG54ka9pfG/NzSQDYhzbnSNHOo8mrl7b8JSH+CUf1MSqVVN3jdiZKzGlkFk+Gq277Ij6Q53tToSQyEO/zdQN+Fv1Se9O9T1fkNh8RU5e5PgaVu/LIeZlvzJNpwZfT3lH5c32WpPp9L4i5+SRYhYvNwlWNheSGBrpHlvhWbYWBOq5cNKc1PkywcwfEZ3lySH8Uvchfy6b/wBu63WRp5hKqyalY3BKxFxk7wbxSP05x9bl9DJ/g3iUHRupNdZSuJ6m7IizsnmDT8zi9AI9RXBxpyY0Xc8r4GOikYxzmFr3Ft2i9i030G1kxiuXjPWNgpJ5HkANik16NJaQByrqlK/k40rFWWm69aZ+a9h3nsPM4FeTRoXpALvaN9zRzkK1+BBbSJ1wDvgHnUTyo4F7swfKALvi+GZo03YDcDlaXD0qVwCzWjeAH1L6eL69PiUCdncoauVGBWQSDcGxGkEawRqI9Nl1sbMDdwVc0FrNY67PNu0s+ogehclXqzRP4ZaDE/C/dtHBPuvY3PG9I3vXjpArtJR5CsM3bPSOPgkTR+S7vZAOQ5p+km2oZqzaKIu6IJlkwtsGD3Rg2dUObEPI8KT+kW+kkCmFlrwvs1a2Bp72nYAfOSd87mbmc5S9VVJWiJm7sFYDI7hbujB7GON307nQnfzQc6O/0XAehV/TEyJYX2KsfA497UMOb5yPvhztz+iEVVeIQdmPVcTHTC/cVFPN+01hDBvyO71g5yOZdtKLLthn4ikadd55OQHNjB5TnH6IU0FeVh0nZCjvfWbk6ydZO+VglZXZxOwN3dWQwEXa5wdJ5tnfP5wLelWPsifyPXJjgTuOgiaRZ8vw0m/nSWIB5Gho9Cli+WhfShbu7lKVjRw3g8VUEsJOaJWOZnWvbOFr23UvaTIxTt+MqJnn+EMjHqJ+tM8qGYxZSqKieYy50sjdDmxAENO8Xmwv4rrUXLwjLt9mtDkmwe3W2V3LK4epbkeTLBo/0L8skh/FRifLTH+xSSHypGN9QK0pctcn7NGz0zu/Bi3w1GZvEnYydYN4oz0l5/MsnJ3g3ikfO72peOy0VO5Sw+mR5/BfG3PVcWg6ciMuoHFAYEuTXBrvm4HkvePzLk4WySUT43bDskT7HNOeXtvbRnNdrCjLMtNRu0sJ5JXj8pW3HlqJHf0fRmv62BdUKiDiiKZ7C0kHWCQeUGxWF6VUue977Wz3OdbeznE2+teapFFm8RXl2D6QngY/srzyhzZmDaw/7Lx0hm/ivbEhtsH0nmY/shaGVM/9Lq/Ib94xQ/8Aoo+iuIQBewGs6BylC9qP4yPy2faCuZOO3AuSWjbG3Z9klkIBcc8sbc6SGtbuLrx5NMHD5vflkkP5lLmhfSic5alHCiK7XeDeKR87+0vl2TnBp+asHI54/MpYhc4pahZEMkyYYNP+gRySSD8VqTZJcHu1CVvJK4/UbqfLCOOWocKFjUZGKY+BUTt5RG4fZBUwxLxbbgyn2Bshk79z84tDT31tFgV3kIc5PswSSMqqOGflE/npvvHK1yqjhn5RP56b7xydQ8sxUNRWZxA/V1H5mP1KsysziB+rqPzMfqWq/hHKZIEIQpRoIQhACey+DvqPkn9caUybWXzXR8k//GlKrKXxET+QychPyyfzH/IE8UjshXyyfzH/ACNTxSKvyGQ8Cky++DR+VP8AZYlAm/l98Gj8qb7LEoE+l8Rc/J6QTujN2Ocw6rscWnkuNxbbcNVI1VE4/mydpZwJgSeueY6dme9rS8i4bZoIF7uIGsjnXYfk8wkPmrzyPjP5lpuP2cSf0cxmM1YNVVOP5r/avT9LK7jdR1rlsuxEwiPmcvozD+ZfBxJwhxObmHtR/X8D+x4fpXW8bqOtd7Vo1mEpp/jZZJBrs97nDmJsuw3ETCJ+Zy+nMHrctiPJ1hJ3zYjynxj8yLx/A7kVXUxWoDU1lNE0Xzpo7+JrHB7yfotKklJkpwhIRnNijG6XSXt6Gg3TMxCxAjwXeRz9mncLGTNzWsbutjbc28ZJuVidVJdjsYP7JqEFACypB4nsumBdMFW0b8En2oz9oekJTKzuOuB+7qKeEWznMJjvuSN75h5wOdVi5RY7oOsHeVdGV42E1FZ3O7iNhnuGuglJszO2OTzcnem/iBIP0VZaqnbExz3GzWNc5x3AGgknmCqW5txy6E4MO43bLi+w53wkwFK/Tpu3RLztb/Us1YXaYQfZirwthA1U8sztcr3P067OOgegWHoWzitgvu2rgg3HyNz/ADYOc/8ApBC5aZ2QvBOfPPUuGiJoiYf45O+dbka0dNNk+GJld2QTGXBZo6ueA6o5HBvkHvmf0kLwwNhA0tRFO3XE9r9G8D3w9IuPSmDlzwTmVENS0aJWGN5/jj0t52u/pSyXIviiD7MtpTzCRjXtN2vAcDvhwuDzFVmx1wz3dWzzA3aXZsfm2d60jxGxP0kxME427Hi+TnfCxDuNunTc6Iz6GG/0Un2iwAG5oS6ULNs1N3SMpuZCsC/H1bhrtDHyA50hHKcwegpRgE6ALk6AN8nQAFZ/E3BHcVHBB+0xgLyN2R3fPPSJWqztGwQXc7QCyhCkHEVyk4bdQ0EsjCRI7NiYd0OkNrjxgXPoVbwE68vUtqSmb+9UXP0YZPakoFXRX9biankEWUiyfYDZhCujhkvsea+R4BsS1g1XGq7i1POHEPBzBoo4T43NzjzldlUUXY5GFytSFZtuJdAPmdP1TT+CycTaA/M6fqmexYz1oay2VjQrLOxEwcfmcHoZb1Lxkyd4NPzSMchcPxXc9aHMtlb0L3r4w2WRo0BskjQPEHuA+oLwTkYLPYk/IKTzMf2QuflU/VVX5DPvGLoYk/IKTzEf2QtDKiP+l1fkN+qRhUS+RR9FcF7UPxsfnI/ttXivaiPwsfnI/thWvwTlswsr5avpQMpBCELgAoNj9j8cFSxR7DsuyML75+bbNdm2tY3U5SRy8n/NU3mX/eBMpxTlZmZOyN7bpPFB1v8AapNiFj+cKzSRbDsexx7JfPzr3cG2tYb6r+mVkH+WVHmB94E6dOKjdGIybY8FVHDPyifz033jla5VRwz8on89N945ZoeWFQ1FZnED9XUfmY/UqyqzWIH6uo/Mx+par+EFMkCEIUo0EIQgBP5fNdHyT+uNKVNfL54dJ5M3rjSoVlL4iJ/IZOQr5ZP5j/kanikfkJH+bqPMj7wJ4JFX5DIfEU2XxvwdIf45RztafwSeT3y2YNMtAJAL7BIJD4muBY48nfBIhOov+oufkmeSbDEdHX3mcGMkjfFnu0NDi5jm3O5fNsn/AB1bHansPI4H1FVNQzvdWjk0InS4ne52M7Ft2uB1EL6VTG1cg1SPHI9w9RX33fLwsvWP9qxkfp3MLXFwGshfDqlg1uaOVwCqi6rkOuSQ8r3H1leTnE6yTym6Mj9DMLT1GHKaPw6iFvlSMH4rVwdjbRVMohgqY5JCCQ1hzrhuvSBb61V8MG8FLMlk2ZhSm/iMjOeJ/wCIXHRSQKpdljwsrAWUgaYIVb8pmB+48ITNAsyW0zN60nhD0PDvqVkClllxwPslNHUgaYHhrvNynN5g7N502lK0jE1dCTXoZ3ZgjucwOLw3cz3ANLuZrR6F5hCrEArF5LMFdy4OguLOlGzuB1/CaWg8jc1IXFzBndlVBBwkjWnyRpf/AEhytNEwNAA0AAADeA0AKevLwhtNfZEcquCu6cHTWF3QjZ221/B6Xf05yrqFbeaMOBaRcOBBG+CLEfWqsYwYNNJUzQH/AEnuaPJ1s/pLV2hL6Covs1NndmGO5zC4SZu5nhpaDzEj0rzQhPFEryX4H7rwhECLsivM/eszwB6XlvMVY4BLTIfgfY6V9S4d9O8hu/scZLRzuzkywpKsryHwVkZQhYSjYrcvjf8ALUp/33Dnhf7EmE/ss2DzNg5zgLmCRk30RdjvqeeZIFV0X/UTU8kzyQ1bYsJx5xAD45YwToGcQ1w+wR6VYYFVGC6MGHqqPQypnbyTSe1cqUuJ3CM7ItRdF1Vz9J63jdR1z/ag4zVvG6jrpPasZD1NZiLR3WrhKuZBG+SVwYxjS5znGwAAuVWB2Hao66mc/wA6TtLUnqpJPjJHv8t7n+srqoPU5mGKqbZHvf8Avve7pOJ/FeaEWJ0NF3HQANZcdAA8ZJAVAss7iP8Aq+kvwEf2QtbKS2+DKzzLjzWP4Lr4Fo+56eGLg42MPK1oB+tauOFEaiiqYm6S+GRo5c0kepQr5FH0VeX1E/Nc07xB5jdfAWVcTlscH1TZo2SMcHNc1pBGkG4BWxdVQpMJTQ6IppYxvMke0cwNl0GY3V7dVZUda4+tTugxuYiz90XVY/00whx2fpD2L5fjhXnXWVHWEepcyGGYiz10kMvHyum8w77wqESYxVbvCqqg/wA6TtLSqaqSUgyPe8gWBe5zyBrsC46FuFJxdzMppo8Uysg/yyo8wPvAlqmVkH+WVHmB94Fup8Gch5Q71V7C+CKg1E5FNUEGaYgiCYggyOsQc2xCtChTQnwjZRuVUGBqnitT/wBvN2FY7EaNzMH0jXNLXCFgLXAtcDbUWnSCu6iyJ1OIIxsZQhCWaBYKEIAUWXKkllkpdjilkAZLfY43yWJczXmg21JYf4PU8Wqf+3m7CtZZCdGrwq1jDgm7iYyI0EsVVOZIZYwYWgGSJ8YJz9QLgLp0LCEuUuJ3NJWVjzqYGyNcx4DmuBa5pFwWuFiCN6xSgxgyOvzy6jlbmHSIpbgt8QkF7jlF+VONFkRk4+AaTK8VGS/CTNUTH+RK381lpSZP8JN+aSHkdGfU9WTRZMVaRjLRWY4k4QHzOfog+or5/QzCHE6joe9Wcsiy7nyDLRWZuI+ETqo5vSGj1uWxHk8wk75q8eU+IfnVkbIsuZ8gy0V7p8lmEX6442eVKPygqTYpZLamlqoKiSaICF4eWNznFwsQQDYAa03kFcdaT7HVBIAsrAWUo2C0cM4OZVQSQv8ABla5h8VxrHjGv0LeWLIArlhHJxhCGRzGwGZoJtJGWZrhuGxcCD4itb9A8JcTl54+2rLWRZOz2Ly0KvJViHNSTGqqmhjg1zIorhzhnWDnuINgbXAH8RTUCAEJcpOTuzaVjKVGVTEOaqm7qpW57nNaySIEBxLNDXtJNjosCPEE11iyIycXdA1crT+geEuJy88fbW1g3JvhCaQMdAYWki8khZmtG6bAkk7wVjLIsmuvIwqaNPBOD20sMcLPBiY1jeRost1YQkDDKELCAPOpgbI1zHgOa4FrmnUQRYgpIYyZJKmF7jSETRG5a1zg2Vo/dJdody3CeaLLcZuPgy4plZZsScIM10c/0Wh/2SVpy4u1jPCpKof/AB5fwarTWQmZ70M5aKouwVUDXT1A5aeYflWP8Nn4vP1EvZVr0Iz3oGWiqTcE1B1U1SeSnm7K2YsWa1/g0dUf5Eo9bVaRCM96BlorTTYh4RkNhSSDxvzGD05zkxsQMmJpZG1FW5rpGaY4m6Wsd+85x8IjcAFhr0pn2WbLMqsn2OqCQBDghCUbEtj/AJM5Wyvnom7IyQl7oRYPY46XZgPhNJubawlxUYOmjJEkMzCNx8UjfW1WvsiydGs0rMw4JlSSwjWCOUEetfBcFbZ0DTra08oBXk6giOuOM/Qb7FrP/DOWVNzxvjnWc4b4Vr/8Lh4GLq2+xfTcHQjVFH0G+xdz/wADL/SqDWk6gTyaV7x0EzvBhmd5MUjvU1WsZTMbqa0cjQF62XM/8DL/AEq9TYqV0ng0dR6YnMHO8BMvI/ivV0U80lTCYmvia1uc5pOcH3tZpO4msQsALEqrasaUEmDkv6jKI5j3N2AHNc5vxhGokX8FME6khsIfGyecf9sqDFVJQS4T2v4jC0q8pKor2RNNsl3F29YeyjbJdxdvWHsqBoUnM1NT3elYT13ZPNsl3F29YeyjbJdxdvWHsqBoRzNTUOlYT13ZO9sl/F29YeyjbJfxdvWHsqCIRzNTUOk4T13ZO9sl/F29YeyjbJfxdvWHsqCIRzNTUOk4X13ZO9sl/F29YeyjbJfxdvWHsqCIRzNTUOk4X13ZO9sl/F29YeyjbJfxdvWHsqCIRzNTUOk4X13ZO9sl/F29YeyjbJfxdvWHsqCIRzNTUOk4X13ZO9sl/F29YeyjbJfxdvWHsqCIRzNTUOk4X13ZPNsl3F29YeyjbJdxdvWHsqBoRzNTUOk4T13ZPNsl3F29YeygZSXcXHokPZUDQjmamodJwvrux3YBwwysiEjLjSQWnW1w1g29C6YSqyc4W2GfYnHvZtXikaNHOLjmTVC9CjUzI3+z5fH4Xl6zgvHlf4aOG8LRUULppnZrGDSdZJ3GtG647gS8blZfO4ikwfPM1p0m5J9Ija4N5Lr6y8B/csFr5uzHO3r7G7Nv9a26SpmiwRTPwVsRzWh0ufYizWOMpIuO/wA8cqqjFWuQNu5JsT8YThGF0joXwOa90ZY86bttfcBGvdChrcrZe6RsdBNJsZcHZj86wa4tziGsNhoXWyVYzz4TimfUFhLJGsbmMzNBYHadJudKWGJ9RXRT1r8HtY57Q8yBwDjmCR5GY0kXde+hdjBXZxy8WG3iRj3FhUva1jopIwHFjiHAtJtnNcNYvoOgbi1scMosWD5RAyJ885tdjCAG5wu0E6SXHRoA3VHch8MUhqaguc6oc7NeDYAMec/OaBvuvfyVysUiBjFUbNbO2Wrzc79/O+Dtf+DV4rI4Fd/h3idkSjA+VNj52wVdNJSvcWtBce9BcbNzw4Nc0E7tiFIMeMbBgqJkpiMue/MsHhlu9Lr3IO8oBl7LC+ktbZc2bV4WZdmbfxZwNvT410Msgd/h1Jna89mdy7C78brnCnZ6hd9yZ1mNAjwcK/YyQ6KObYs4AgSBpzc61rjO+pa+B8cRU4PlrhEWiJs7tjLwSdhBJ762i9t5R/DEzf0aj0jTSU7R5VmC3LfRZamJY/8ATlV5uu+y8I4Fb/ocTPqPLFdpk7gm2MEB0jXgtaTqBdm2vpGgkKfYtYdiwhA2eG+a64IcLOa4a2uF9YSNxRdhCWiqKWjphLFO7NllJaCy7GgtGc4Ad6Bp02um5k3xbfg2kEcpBke4yPDdLWkgANB3bADSu1IxQRbZK7rlYw4aZRRbI+5uc1rRrc47mldNyU2P+Fu6Kksae8h70bxcfDPqHoUdepwRv9noYDC8zWUX48v/AA622S7i46w9lG2S7i7esPZUDQoOZqan0/ScL67snm2S7i7esPZRtku4u3rD2VA0I5mpqHSsJ67sne2S/i7esPZRtkv4u3rD2VBEI5mpqHScJ67sne2S/i7esPZRtkv4u3rD2VBEI5mpqHScL67sne2S/i7esPZRtkv4u3rD2VBEI5mpqHScL67sne2S/i7esPZRtkv4u3rD2VBEI5mpqHScL67sne2S/i7esPZRtkv4u3rD2VBEI5mpqHScL67sne2S/i7esPZRtkv4u3rD2VBEI5mpqHScL67sne2S/i7esPZWdsl3F29YeyoGhHM1NQ6ThPXdk82yXcXb1h7KNsl3F29YeyoGhHM1NQ6VhPXdk82yXcXb1h7K7WKeNhrpHsMYZmtzrh2dfvrbwSpUzyW/KJvND7YTKNecppNkmP8A47D0sPKcI90M06lAKjJ0Xvc7Zx3znOtmas4k21+NT/cWGK6dOM1/Y+ew+Jq0Lum7XF9tbHhx0P7kbWx4cdD+5MNYScinoU9Vxfvshe7Wx4cdD+5Y2tjw46HvTDQjIp6B1XF++yF5tbO4cdA+1G1s7hx0D7Uw0IyKWgdVxftshebWzuHHQ96NrZ3Djoe9MNCMiloHVcX77IXm1s7hx0Peja2dw46HvTDQjIpaB1XF++yF5tbO4cdD3o2tncOOh70w0IyKWgdVxfvshebWzuHHQ96NrZ3Djoe9MNCMiloHVcX77IXm1s7hx0Peja2dw46B9qYaEZFLQOq4v22QvNrZ3DjoH2o2tjw46H9yYYQUZFPQOq4v32QvdrY8OOh/cja2PDjoe9MJCMinoHVcX77IgFPk7cx7XCo8FwdoZvEHfU/ZqQFkJ0KcYfElr4qrXs6jvY0sM4KirInQztz43ixGojeLSNIcNYIS8OSQxlwp66aON97s377+aQDo0ak0ChMUmvBO4pkYxGxSbgmORjZHSbI8PJcA2xDQ2wA3NC1cTsRW4NmnlErpNmFi0tAt35fotr12UwQjjbCyIdiviKMHVcs8Uzi2UPBhLQGgOdnNsR+7pA8RK+Mb8nkOEJRO2R8E+i8jNIdm+CXD94b4spoUBHG73CyF7gfJdHHO2eqnkqnsIc0P8G7TdpdckuAOm17KXYyYAiwhA6CYHNdYgtNnMc3S1zTvjmK6iyUOTuCQrdqK4Ebq6Ywg5wjtoHICc0Hx2U4di7E2hfRRXjjdE+EHwnASNLS431u03XZQV1zbBJEaxGxTGCopI2yGQPfn3LQ0jvQ22jkUmssNX0Vxu/c6eUzbgi9rg6d66gBycEknui99OlmnXu6UwnISqkIy+SKKGKq0L5btcXu1seHHQ96NrY8OOh/cmGVhKyKehT1XF++yF7tbHhx0PesbW7uHHQPtTDWEZFLQOq4v32QvdrZ3DjoH2o2tncOOh70w0IyKWgdVxftshebWzuHHQ96NrZ3Djoe9MNCMiloHVcX77IXm1s7hx0Peja2dw46HvTDQjIpaB1XF++yF5tbO4cdD3o2tncOOh70w0IyKWgdVxfvshebWzuHHQ96NrZ3Djoe9MNCMiloHVcX77IXm1s7hx0Peja2dw46HvTDQjIpaB1XF++yF5tbO4cdWfas7Wx4cdD3phLKMinoHVcX77IXm1seHHQ/uRtbHhx0P7kw1goyKegdVxfvshe7Wx4cdD3rtYq4qGgke/ZA/ObmWzbW0331KCvhiZChBd0jFX+QxFWDjOXb/ABH/2Q=="/>
          <p:cNvSpPr>
            <a:spLocks noChangeAspect="1" noChangeArrowheads="1"/>
          </p:cNvSpPr>
          <p:nvPr/>
        </p:nvSpPr>
        <p:spPr bwMode="auto">
          <a:xfrm>
            <a:off x="1973263" y="1684338"/>
            <a:ext cx="304800" cy="304800"/>
          </a:xfrm>
          <a:prstGeom prst="rect">
            <a:avLst/>
          </a:prstGeom>
          <a:noFill/>
          <a:ln w="9525">
            <a:noFill/>
            <a:miter lim="800000"/>
            <a:headEnd/>
            <a:tailEnd/>
          </a:ln>
        </p:spPr>
        <p:txBody>
          <a:bodyPr/>
          <a:lstStyle/>
          <a:p>
            <a:endParaRPr lang="pl-PL"/>
          </a:p>
        </p:txBody>
      </p:sp>
      <p:sp>
        <p:nvSpPr>
          <p:cNvPr id="26657" name="AutoShape 47" descr="data:image/jpeg;base64,/9j/4AAQSkZJRgABAQAAAQABAAD/2wCEAAkGBxQPEhQUEhQVFRUUFxQUFRQUFRYUFBUUFBUWFhUXFRQYHCggGBonHBQVITEhJSkrLi4uFx8zODMsNygtLisBCgoKDg0OGxAQGywlHCUsLCwsLCwsKywsLCwsLCwsLCwsLCwsLCwsLCwsLCwsLCwsLCwsLCwsLCw3LCwsMSssLP/AABEIAGkB4AMBIgACEQEDEQH/xAAcAAACAgMBAQAAAAAAAAAAAAAABwYIAQQFAwL/xABTEAABAwIABgsKCggFAwUAAAABAAIDBBEFBgcSITETF0FRU1RxkZKT0hQiMmFyc4Gx0eEjMzREgqGys8HCFjVCUmKDouIVJENjwyWU0yZ0hKPx/8QAGgEAAwEBAQEAAAAAAAAAAAAAAAMEAgEFBv/EACoRAAIBAgQGAwADAQEAAAAAAAABAgMRBBNRoRIUFSExUjJBYQUicYFC/9oADAMBAAIRAxEAPwB4qLVmULB0Rc11UwuaS0taHPIINiO9Gu4UosqpYZ+UT+em+8cmU4KT7mJysPGbKzg9up0ruSJ342WlLlkpBqhnd6GD1uSPQnZMTGYxzvy0wblLN6XRj8V8bdUXFJemxJtC7kxOcbHIMtUXFJemxerMtFPu0045DGfzJLIRkxDjY9IcsNEfCZO36Ad6nLv4Fx8oaxwZHO0PdoayQGNzvE3OtnHxBVsR/wDo5RqKy6MTuYy3IKyoJkkxkfXUpbM7OlgcGFx1vYRdjj47aCd3NU7U0lZ2Gp3MEqE4xZTaOje6MF00jdDmxAENO8XkgX8S9cquHHUVA8xktklIhY4a25984jx5oKrum06fErsxOduyG7NlrH7FGT5UwH1BhWm/LVN+zSRDlmefUwJXITsqJjjYzDloqdymg6chWBloquLQdKRLRC7lx0OcchnNy01G7SwnkkePyrZiy1v/AGqJv0Zz+MaVCFzKjod42Oaky0Qk/CU0rPG1zHgc9ip7i9jFT4Qj2SnkDwDZw1PYddnNOkKrik2TjDbqKvhN7Mlc2GUbhbIc1pPI4tPPvrE6St2NRm/ssk5LOtyvxwSSRSUkwfG5zHDPZ4TSQd3VujxEJmBI7LdgbYaqOoaO9qG2dbhYwBzlpHRSqaTdmbk2l2O9t1Q8Vm6cftUpxHx3iwtsoZG6N0WaS15BJa79oW3LiyripVkxwv3JhGEk2ZLeF+9aTwT6HhvOU6VKNuwtTdyyAQsBZUo4FheVVO2NjnvNmtBc4ncAFyfqSnr8tFnkQUucwE2dJIWOcN/NANlqMXLwcbS8jdWUocH5Z7vAnps1hIu6OTOLRfSc0gXA16E2aadsjWuabtcA5pGogi4IRKDj5BNPweqELBWTpEsdseY8EmJr43SOlzjmsLQQ1u6b+M2UY26YeKzdOP2qA5SsL92YRmcDdkZEMe9mx+FzvLzzKMKqNKNu4lzdx20GV1lRLHFHSTF8j2saM9mtxtp8Q1nxBMwFI/IhgYS1MlS4aIG5rfOSA39IaD0k8Ak1Ek7IZFtq7NDDuFmUUD55b5kYBdmjOOkgaB6Uv6rLNTN+Lp5ncpY0eslSvKNHnYMqx/tOPNY/gq1LdKCku5mcmhsTZa3fsUQ+lP7I1qPy0VO5SwjlkefwCWSE7KiY42Mk5Zqvi9PzyH8yBlmq+Ap//s7SWyFzLhoHGxmNyz1Q100B5HSD2rYhy1y/tUcZ8mdw9caVaF3KjoHGxy02WmI/GUsjfGx7H257Ka4s43UuEgdgku5oBdG4ZsjQd3NOsblxoVZVt4JwrJRTMnhNnxm43nD9pp8RGhYlRVux1Tf2WvWCvCiqRLGyRvgva145HC49a+cJVQhikkOqNjnn6IJ/BTDjgY3Y8U2DLNkJfKRcRR2L7b7txo5VA6rLXJ/pUbQNwyTG/M1n4pZYQrn1Mr5pCXPlcXuJ3zqHINQG8FrqqNJJdxLmxkvyzVe5BTjl2Q/mC8HZYK86mUw/lvP/ACJeoWsuOhnjYwNt6v8A3afq3/8AkQMr9f8Au0/Vv/8AIl+hGXHQONjHjyyVo1w0x9Eg/OtmLLVOPCpIj5Mr2+tpSvQjLjoHGxwQZamHw6R48iVrvtNCm2JmN0eFWPfFHIwRuDSJM3WRfRmkqtKd2QmK1HM796c/0sYEqpTjGN0bjJtjMVUcM/KJ/PTfeOVrlVHDPyifz033jkUPLO1DTTQxcyTNq6eGd1U5uysa/MbE3vc7czi7TzJYBWZxA/V1H5mP1LdWTiuxmCT8kRhyM0o8KoqHdWPyrYGR6i/fn6beymMhT5ktRnChcOyO0W5JOPpN/Fq1psi9MfBqZxyiNw+ymgsFGZLUOFFZ8d8VH4KmbG54ka9pfG/NzSQDYhzbnSNHOo8mrl7b8JSH+CUf1MSqVVN3jdiZKzGlkFk+Gq277Ij6Q53tToSQyEO/zdQN+Fv1Se9O9T1fkNh8RU5e5PgaVu/LIeZlvzJNpwZfT3lH5c32WpPp9L4i5+SRYhYvNwlWNheSGBrpHlvhWbYWBOq5cNKc1PkywcwfEZ3lySH8Uvchfy6b/wBu63WRp5hKqyalY3BKxFxk7wbxSP05x9bl9DJ/g3iUHRupNdZSuJ6m7IizsnmDT8zi9AI9RXBxpyY0Xc8r4GOikYxzmFr3Ft2i9i030G1kxiuXjPWNgpJ5HkANik16NJaQByrqlK/k40rFWWm69aZ+a9h3nsPM4FeTRoXpALvaN9zRzkK1+BBbSJ1wDvgHnUTyo4F7swfKALvi+GZo03YDcDlaXD0qVwCzWjeAH1L6eL69PiUCdncoauVGBWQSDcGxGkEawRqI9Nl1sbMDdwVc0FrNY67PNu0s+ogehclXqzRP4ZaDE/C/dtHBPuvY3PG9I3vXjpArtJR5CsM3bPSOPgkTR+S7vZAOQ5p+km2oZqzaKIu6IJlkwtsGD3Rg2dUObEPI8KT+kW+kkCmFlrwvs1a2Bp72nYAfOSd87mbmc5S9VVJWiJm7sFYDI7hbujB7GON307nQnfzQc6O/0XAehV/TEyJYX2KsfA497UMOb5yPvhztz+iEVVeIQdmPVcTHTC/cVFPN+01hDBvyO71g5yOZdtKLLthn4ikadd55OQHNjB5TnH6IU0FeVh0nZCjvfWbk6ydZO+VglZXZxOwN3dWQwEXa5wdJ5tnfP5wLelWPsifyPXJjgTuOgiaRZ8vw0m/nSWIB5Gho9Cli+WhfShbu7lKVjRw3g8VUEsJOaJWOZnWvbOFr23UvaTIxTt+MqJnn+EMjHqJ+tM8qGYxZSqKieYy50sjdDmxAENO8Xmwv4rrUXLwjLt9mtDkmwe3W2V3LK4epbkeTLBo/0L8skh/FRifLTH+xSSHypGN9QK0pctcn7NGz0zu/Bi3w1GZvEnYydYN4oz0l5/MsnJ3g3ikfO72peOy0VO5Sw+mR5/BfG3PVcWg6ciMuoHFAYEuTXBrvm4HkvePzLk4WySUT43bDskT7HNOeXtvbRnNdrCjLMtNRu0sJ5JXj8pW3HlqJHf0fRmv62BdUKiDiiKZ7C0kHWCQeUGxWF6VUue977Wz3OdbeznE2+teapFFm8RXl2D6QngY/srzyhzZmDaw/7Lx0hm/ivbEhtsH0nmY/shaGVM/9Lq/Ib94xQ/8Aoo+iuIQBewGs6BylC9qP4yPy2faCuZOO3AuSWjbG3Z9klkIBcc8sbc6SGtbuLrx5NMHD5vflkkP5lLmhfSic5alHCiK7XeDeKR87+0vl2TnBp+asHI54/MpYhc4pahZEMkyYYNP+gRySSD8VqTZJcHu1CVvJK4/UbqfLCOOWocKFjUZGKY+BUTt5RG4fZBUwxLxbbgyn2Bshk79z84tDT31tFgV3kIc5PswSSMqqOGflE/npvvHK1yqjhn5RP56b7xydQ8sxUNRWZxA/V1H5mP1KsysziB+rqPzMfqWq/hHKZIEIQpRoIQhACey+DvqPkn9caUybWXzXR8k//GlKrKXxET+QychPyyfzH/IE8UjshXyyfzH/ACNTxSKvyGQ8Cky++DR+VP8AZYlAm/l98Gj8qb7LEoE+l8Rc/J6QTujN2Ocw6rscWnkuNxbbcNVI1VE4/mydpZwJgSeueY6dme9rS8i4bZoIF7uIGsjnXYfk8wkPmrzyPjP5lpuP2cSf0cxmM1YNVVOP5r/avT9LK7jdR1rlsuxEwiPmcvozD+ZfBxJwhxObmHtR/X8D+x4fpXW8bqOtd7Vo1mEpp/jZZJBrs97nDmJsuw3ETCJ+Zy+nMHrctiPJ1hJ3zYjynxj8yLx/A7kVXUxWoDU1lNE0Xzpo7+JrHB7yfotKklJkpwhIRnNijG6XSXt6Gg3TMxCxAjwXeRz9mncLGTNzWsbutjbc28ZJuVidVJdjsYP7JqEFACypB4nsumBdMFW0b8En2oz9oekJTKzuOuB+7qKeEWznMJjvuSN75h5wOdVi5RY7oOsHeVdGV42E1FZ3O7iNhnuGuglJszO2OTzcnem/iBIP0VZaqnbExz3GzWNc5x3AGgknmCqW5txy6E4MO43bLi+w53wkwFK/Tpu3RLztb/Us1YXaYQfZirwthA1U8sztcr3P067OOgegWHoWzitgvu2rgg3HyNz/ADYOc/8ApBC5aZ2QvBOfPPUuGiJoiYf45O+dbka0dNNk+GJld2QTGXBZo6ueA6o5HBvkHvmf0kLwwNhA0tRFO3XE9r9G8D3w9IuPSmDlzwTmVENS0aJWGN5/jj0t52u/pSyXIviiD7MtpTzCRjXtN2vAcDvhwuDzFVmx1wz3dWzzA3aXZsfm2d60jxGxP0kxME427Hi+TnfCxDuNunTc6Iz6GG/0Un2iwAG5oS6ULNs1N3SMpuZCsC/H1bhrtDHyA50hHKcwegpRgE6ALk6AN8nQAFZ/E3BHcVHBB+0xgLyN2R3fPPSJWqztGwQXc7QCyhCkHEVyk4bdQ0EsjCRI7NiYd0OkNrjxgXPoVbwE68vUtqSmb+9UXP0YZPakoFXRX9biankEWUiyfYDZhCujhkvsea+R4BsS1g1XGq7i1POHEPBzBoo4T43NzjzldlUUXY5GFytSFZtuJdAPmdP1TT+CycTaA/M6fqmexYz1oay2VjQrLOxEwcfmcHoZb1Lxkyd4NPzSMchcPxXc9aHMtlb0L3r4w2WRo0BskjQPEHuA+oLwTkYLPYk/IKTzMf2QuflU/VVX5DPvGLoYk/IKTzEf2QtDKiP+l1fkN+qRhUS+RR9FcF7UPxsfnI/ttXivaiPwsfnI/thWvwTlswsr5avpQMpBCELgAoNj9j8cFSxR7DsuyML75+bbNdm2tY3U5SRy8n/NU3mX/eBMpxTlZmZOyN7bpPFB1v8AapNiFj+cKzSRbDsexx7JfPzr3cG2tYb6r+mVkH+WVHmB94E6dOKjdGIybY8FVHDPyifz033jla5VRwz8on89N945ZoeWFQ1FZnED9XUfmY/UqyqzWIH6uo/Mx+par+EFMkCEIUo0EIQgBP5fNdHyT+uNKVNfL54dJ5M3rjSoVlL4iJ/IZOQr5ZP5j/kanikfkJH+bqPMj7wJ4JFX5DIfEU2XxvwdIf45RztafwSeT3y2YNMtAJAL7BIJD4muBY48nfBIhOov+oufkmeSbDEdHX3mcGMkjfFnu0NDi5jm3O5fNsn/AB1bHansPI4H1FVNQzvdWjk0InS4ne52M7Ft2uB1EL6VTG1cg1SPHI9w9RX33fLwsvWP9qxkfp3MLXFwGshfDqlg1uaOVwCqi6rkOuSQ8r3H1leTnE6yTym6Mj9DMLT1GHKaPw6iFvlSMH4rVwdjbRVMohgqY5JCCQ1hzrhuvSBb61V8MG8FLMlk2ZhSm/iMjOeJ/wCIXHRSQKpdljwsrAWUgaYIVb8pmB+48ITNAsyW0zN60nhD0PDvqVkClllxwPslNHUgaYHhrvNynN5g7N502lK0jE1dCTXoZ3ZgjucwOLw3cz3ANLuZrR6F5hCrEArF5LMFdy4OguLOlGzuB1/CaWg8jc1IXFzBndlVBBwkjWnyRpf/AEhytNEwNAA0AAADeA0AKevLwhtNfZEcquCu6cHTWF3QjZ221/B6Xf05yrqFbeaMOBaRcOBBG+CLEfWqsYwYNNJUzQH/AEnuaPJ1s/pLV2hL6Covs1NndmGO5zC4SZu5nhpaDzEj0rzQhPFEryX4H7rwhECLsivM/eszwB6XlvMVY4BLTIfgfY6V9S4d9O8hu/scZLRzuzkywpKsryHwVkZQhYSjYrcvjf8ALUp/33Dnhf7EmE/ss2DzNg5zgLmCRk30RdjvqeeZIFV0X/UTU8kzyQ1bYsJx5xAD45YwToGcQ1w+wR6VYYFVGC6MGHqqPQypnbyTSe1cqUuJ3CM7ItRdF1Vz9J63jdR1z/ag4zVvG6jrpPasZD1NZiLR3WrhKuZBG+SVwYxjS5znGwAAuVWB2Hao66mc/wA6TtLUnqpJPjJHv8t7n+srqoPU5mGKqbZHvf8Avve7pOJ/FeaEWJ0NF3HQANZcdAA8ZJAVAss7iP8Aq+kvwEf2QtbKS2+DKzzLjzWP4Lr4Fo+56eGLg42MPK1oB+tauOFEaiiqYm6S+GRo5c0kepQr5FH0VeX1E/Nc07xB5jdfAWVcTlscH1TZo2SMcHNc1pBGkG4BWxdVQpMJTQ6IppYxvMke0cwNl0GY3V7dVZUda4+tTugxuYiz90XVY/00whx2fpD2L5fjhXnXWVHWEepcyGGYiz10kMvHyum8w77wqESYxVbvCqqg/wA6TtLSqaqSUgyPe8gWBe5zyBrsC46FuFJxdzMppo8Uysg/yyo8wPvAlqmVkH+WVHmB94Fup8Gch5Q71V7C+CKg1E5FNUEGaYgiCYggyOsQc2xCtChTQnwjZRuVUGBqnitT/wBvN2FY7EaNzMH0jXNLXCFgLXAtcDbUWnSCu6iyJ1OIIxsZQhCWaBYKEIAUWXKkllkpdjilkAZLfY43yWJczXmg21JYf4PU8Wqf+3m7CtZZCdGrwq1jDgm7iYyI0EsVVOZIZYwYWgGSJ8YJz9QLgLp0LCEuUuJ3NJWVjzqYGyNcx4DmuBa5pFwWuFiCN6xSgxgyOvzy6jlbmHSIpbgt8QkF7jlF+VONFkRk4+AaTK8VGS/CTNUTH+RK381lpSZP8JN+aSHkdGfU9WTRZMVaRjLRWY4k4QHzOfog+or5/QzCHE6joe9Wcsiy7nyDLRWZuI+ETqo5vSGj1uWxHk8wk75q8eU+IfnVkbIsuZ8gy0V7p8lmEX6442eVKPygqTYpZLamlqoKiSaICF4eWNznFwsQQDYAa03kFcdaT7HVBIAsrAWUo2C0cM4OZVQSQv8ABla5h8VxrHjGv0LeWLIArlhHJxhCGRzGwGZoJtJGWZrhuGxcCD4itb9A8JcTl54+2rLWRZOz2Ly0KvJViHNSTGqqmhjg1zIorhzhnWDnuINgbXAH8RTUCAEJcpOTuzaVjKVGVTEOaqm7qpW57nNaySIEBxLNDXtJNjosCPEE11iyIycXdA1crT+geEuJy88fbW1g3JvhCaQMdAYWki8khZmtG6bAkk7wVjLIsmuvIwqaNPBOD20sMcLPBiY1jeRost1YQkDDKELCAPOpgbI1zHgOa4FrmnUQRYgpIYyZJKmF7jSETRG5a1zg2Vo/dJdody3CeaLLcZuPgy4plZZsScIM10c/0Wh/2SVpy4u1jPCpKof/AB5fwarTWQmZ70M5aKouwVUDXT1A5aeYflWP8Nn4vP1EvZVr0Iz3oGWiqTcE1B1U1SeSnm7K2YsWa1/g0dUf5Eo9bVaRCM96BlorTTYh4RkNhSSDxvzGD05zkxsQMmJpZG1FW5rpGaY4m6Wsd+85x8IjcAFhr0pn2WbLMqsn2OqCQBDghCUbEtj/AJM5Wyvnom7IyQl7oRYPY46XZgPhNJubawlxUYOmjJEkMzCNx8UjfW1WvsiydGs0rMw4JlSSwjWCOUEetfBcFbZ0DTra08oBXk6giOuOM/Qb7FrP/DOWVNzxvjnWc4b4Vr/8Lh4GLq2+xfTcHQjVFH0G+xdz/wADL/SqDWk6gTyaV7x0EzvBhmd5MUjvU1WsZTMbqa0cjQF62XM/8DL/AEq9TYqV0ng0dR6YnMHO8BMvI/ivV0U80lTCYmvia1uc5pOcH3tZpO4msQsALEqrasaUEmDkv6jKI5j3N2AHNc5vxhGokX8FME6khsIfGyecf9sqDFVJQS4T2v4jC0q8pKor2RNNsl3F29YeyjbJdxdvWHsqBoUnM1NT3elYT13ZPNsl3F29YeyjbJdxdvWHsqBoRzNTUOlYT13ZO9sl/F29YeyjbJfxdvWHsqCIRzNTUOk4T13ZO9sl/F29YeyjbJfxdvWHsqCIRzNTUOk4X13ZO9sl/F29YeyjbJfxdvWHsqCIRzNTUOk4X13ZO9sl/F29YeyjbJfxdvWHsqCIRzNTUOk4X13ZO9sl/F29YeyjbJfxdvWHsqCIRzNTUOk4X13ZO9sl/F29YeyjbJfxdvWHsqCIRzNTUOk4X13ZPNsl3F29YeyjbJdxdvWHsqBoRzNTUOk4T13ZPNsl3F29YeygZSXcXHokPZUDQjmamodJwvrux3YBwwysiEjLjSQWnW1w1g29C6YSqyc4W2GfYnHvZtXikaNHOLjmTVC9CjUzI3+z5fH4Xl6zgvHlf4aOG8LRUULppnZrGDSdZJ3GtG647gS8blZfO4ikwfPM1p0m5J9Ija4N5Lr6y8B/csFr5uzHO3r7G7Nv9a26SpmiwRTPwVsRzWh0ufYizWOMpIuO/wA8cqqjFWuQNu5JsT8YThGF0joXwOa90ZY86bttfcBGvdChrcrZe6RsdBNJsZcHZj86wa4tziGsNhoXWyVYzz4TimfUFhLJGsbmMzNBYHadJudKWGJ9RXRT1r8HtY57Q8yBwDjmCR5GY0kXde+hdjBXZxy8WG3iRj3FhUva1jopIwHFjiHAtJtnNcNYvoOgbi1scMosWD5RAyJ885tdjCAG5wu0E6SXHRoA3VHch8MUhqaguc6oc7NeDYAMec/OaBvuvfyVysUiBjFUbNbO2Wrzc79/O+Dtf+DV4rI4Fd/h3idkSjA+VNj52wVdNJSvcWtBce9BcbNzw4Nc0E7tiFIMeMbBgqJkpiMue/MsHhlu9Lr3IO8oBl7LC+ktbZc2bV4WZdmbfxZwNvT410Msgd/h1Jna89mdy7C78brnCnZ6hd9yZ1mNAjwcK/YyQ6KObYs4AgSBpzc61rjO+pa+B8cRU4PlrhEWiJs7tjLwSdhBJ762i9t5R/DEzf0aj0jTSU7R5VmC3LfRZamJY/8ATlV5uu+y8I4Fb/ocTPqPLFdpk7gm2MEB0jXgtaTqBdm2vpGgkKfYtYdiwhA2eG+a64IcLOa4a2uF9YSNxRdhCWiqKWjphLFO7NllJaCy7GgtGc4Ad6Bp02um5k3xbfg2kEcpBke4yPDdLWkgANB3bADSu1IxQRbZK7rlYw4aZRRbI+5uc1rRrc47mldNyU2P+Fu6Kksae8h70bxcfDPqHoUdepwRv9noYDC8zWUX48v/AA622S7i46w9lG2S7i7esPZUDQoOZqan0/ScL67snm2S7i7esPZRtku4u3rD2VA0I5mpqHSsJ67sne2S/i7esPZRtkv4u3rD2VBEI5mpqHScJ67sne2S/i7esPZRtkv4u3rD2VBEI5mpqHScL67sne2S/i7esPZRtkv4u3rD2VBEI5mpqHScL67sne2S/i7esPZRtkv4u3rD2VBEI5mpqHScL67sne2S/i7esPZRtkv4u3rD2VBEI5mpqHScL67sne2S/i7esPZRtkv4u3rD2VBEI5mpqHScL67sne2S/i7esPZWdsl3F29YeyoGhHM1NQ6ThPXdk82yXcXb1h7KNsl3F29YeyoGhHM1NQ6VhPXdk82yXcXb1h7K7WKeNhrpHsMYZmtzrh2dfvrbwSpUzyW/KJvND7YTKNecppNkmP8A47D0sPKcI90M06lAKjJ0Xvc7Zx3znOtmas4k21+NT/cWGK6dOM1/Y+ew+Jq0Lum7XF9tbHhx0P7kbWx4cdD+5MNYScinoU9Vxfvshe7Wx4cdD+5Y2tjw46HvTDQjIp6B1XF++yF5tbO4cdA+1G1s7hx0D7Uw0IyKWgdVxftshebWzuHHQ96NrZ3Djoe9MNCMiloHVcX77IXm1s7hx0Peja2dw46HvTDQjIpaB1XF++yF5tbO4cdD3o2tncOOh70w0IyKWgdVxfvshebWzuHHQ96NrZ3Djoe9MNCMiloHVcX77IXm1s7hx0Peja2dw46B9qYaEZFLQOq4v22QvNrZ3DjoH2o2tjw46H9yYYQUZFPQOq4v32QvdrY8OOh/cja2PDjoe9MJCMinoHVcX77IgFPk7cx7XCo8FwdoZvEHfU/ZqQFkJ0KcYfElr4qrXs6jvY0sM4KirInQztz43ixGojeLSNIcNYIS8OSQxlwp66aON97s377+aQDo0ak0ChMUmvBO4pkYxGxSbgmORjZHSbI8PJcA2xDQ2wA3NC1cTsRW4NmnlErpNmFi0tAt35fotr12UwQjjbCyIdiviKMHVcs8Uzi2UPBhLQGgOdnNsR+7pA8RK+Mb8nkOEJRO2R8E+i8jNIdm+CXD94b4spoUBHG73CyF7gfJdHHO2eqnkqnsIc0P8G7TdpdckuAOm17KXYyYAiwhA6CYHNdYgtNnMc3S1zTvjmK6iyUOTuCQrdqK4Ebq6Ywg5wjtoHICc0Hx2U4di7E2hfRRXjjdE+EHwnASNLS431u03XZQV1zbBJEaxGxTGCopI2yGQPfn3LQ0jvQ22jkUmssNX0Vxu/c6eUzbgi9rg6d66gBycEknui99OlmnXu6UwnISqkIy+SKKGKq0L5btcXu1seHHQ96NrY8OOh/cmGVhKyKehT1XF++yF7tbHhx0PesbW7uHHQPtTDWEZFLQOq4v32QvdrZ3DjoH2o2tncOOh70w0IyKWgdVxftshebWzuHHQ96NrZ3Djoe9MNCMiloHVcX77IXm1s7hx0Peja2dw46HvTDQjIpaB1XF++yF5tbO4cdD3o2tncOOh70w0IyKWgdVxfvshebWzuHHQ96NrZ3Djoe9MNCMiloHVcX77IXm1s7hx0Peja2dw46HvTDQjIpaB1XF++yF5tbO4cdWfas7Wx4cdD3phLKMinoHVcX77IXm1seHHQ/uRtbHhx0P7kw1goyKegdVxfvshe7Wx4cdD3rtYq4qGgke/ZA/ObmWzbW0331KCvhiZChBd0jFX+QxFWDjOXb/ABH/2Q=="/>
          <p:cNvSpPr>
            <a:spLocks noChangeAspect="1" noChangeArrowheads="1"/>
          </p:cNvSpPr>
          <p:nvPr/>
        </p:nvSpPr>
        <p:spPr bwMode="auto">
          <a:xfrm>
            <a:off x="2125663" y="1836738"/>
            <a:ext cx="304800" cy="304800"/>
          </a:xfrm>
          <a:prstGeom prst="rect">
            <a:avLst/>
          </a:prstGeom>
          <a:noFill/>
          <a:ln w="9525">
            <a:noFill/>
            <a:miter lim="800000"/>
            <a:headEnd/>
            <a:tailEnd/>
          </a:ln>
        </p:spPr>
        <p:txBody>
          <a:bodyPr/>
          <a:lstStyle/>
          <a:p>
            <a:endParaRPr lang="pl-PL"/>
          </a:p>
        </p:txBody>
      </p:sp>
      <p:pic>
        <p:nvPicPr>
          <p:cNvPr id="26672" name="Picture 48"/>
          <p:cNvPicPr>
            <a:picLocks noChangeAspect="1" noChangeArrowheads="1"/>
          </p:cNvPicPr>
          <p:nvPr/>
        </p:nvPicPr>
        <p:blipFill>
          <a:blip r:embed="rId16" cstate="print"/>
          <a:srcRect/>
          <a:stretch>
            <a:fillRect/>
          </a:stretch>
        </p:blipFill>
        <p:spPr bwMode="auto">
          <a:xfrm>
            <a:off x="3635375" y="5753100"/>
            <a:ext cx="1296988" cy="284163"/>
          </a:xfrm>
          <a:prstGeom prst="rect">
            <a:avLst/>
          </a:prstGeom>
          <a:noFill/>
          <a:ln w="9525">
            <a:noFill/>
            <a:miter lim="800000"/>
            <a:headEnd/>
            <a:tailEnd/>
          </a:ln>
          <a:effectLst/>
        </p:spPr>
      </p:pic>
      <p:pic>
        <p:nvPicPr>
          <p:cNvPr id="26673" name="Picture 49"/>
          <p:cNvPicPr>
            <a:picLocks noChangeAspect="1" noChangeArrowheads="1"/>
          </p:cNvPicPr>
          <p:nvPr/>
        </p:nvPicPr>
        <p:blipFill>
          <a:blip r:embed="rId17" cstate="print"/>
          <a:srcRect/>
          <a:stretch>
            <a:fillRect/>
          </a:stretch>
        </p:blipFill>
        <p:spPr bwMode="auto">
          <a:xfrm>
            <a:off x="5492750" y="5611813"/>
            <a:ext cx="1258888" cy="539750"/>
          </a:xfrm>
          <a:prstGeom prst="rect">
            <a:avLst/>
          </a:prstGeom>
          <a:noFill/>
          <a:ln w="9525">
            <a:noFill/>
            <a:miter lim="800000"/>
            <a:headEnd/>
            <a:tailEnd/>
          </a:ln>
          <a:effectLst/>
        </p:spPr>
      </p:pic>
      <p:pic>
        <p:nvPicPr>
          <p:cNvPr id="26674" name="Picture 50"/>
          <p:cNvPicPr>
            <a:picLocks noChangeAspect="1" noChangeArrowheads="1"/>
          </p:cNvPicPr>
          <p:nvPr/>
        </p:nvPicPr>
        <p:blipFill>
          <a:blip r:embed="rId18" cstate="print"/>
          <a:srcRect/>
          <a:stretch>
            <a:fillRect/>
          </a:stretch>
        </p:blipFill>
        <p:spPr bwMode="auto">
          <a:xfrm>
            <a:off x="5148263" y="3956050"/>
            <a:ext cx="1117600" cy="711200"/>
          </a:xfrm>
          <a:prstGeom prst="rect">
            <a:avLst/>
          </a:prstGeom>
          <a:noFill/>
          <a:ln w="9525">
            <a:noFill/>
            <a:miter lim="800000"/>
            <a:headEnd/>
            <a:tailEnd/>
          </a:ln>
          <a:effectLst/>
        </p:spPr>
      </p:pic>
      <p:sp>
        <p:nvSpPr>
          <p:cNvPr id="39" name="Prostokąt 38"/>
          <p:cNvSpPr/>
          <p:nvPr/>
        </p:nvSpPr>
        <p:spPr>
          <a:xfrm>
            <a:off x="315984" y="408910"/>
            <a:ext cx="8536311"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biggest </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exporters</a:t>
            </a:r>
            <a:r>
              <a:rPr lang="pl-PL"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by </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sector of activity </a:t>
            </a:r>
          </a:p>
        </p:txBody>
      </p:sp>
    </p:spTree>
    <p:extLst>
      <p:ext uri="{BB962C8B-B14F-4D97-AF65-F5344CB8AC3E}">
        <p14:creationId xmlns:p14="http://schemas.microsoft.com/office/powerpoint/2010/main" val="107964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925915322"/>
              </p:ext>
            </p:extLst>
          </p:nvPr>
        </p:nvGraphicFramePr>
        <p:xfrm>
          <a:off x="539750" y="2852936"/>
          <a:ext cx="8064500" cy="3840162"/>
        </p:xfrm>
        <a:graphic>
          <a:graphicData uri="http://schemas.openxmlformats.org/drawingml/2006/table">
            <a:tbl>
              <a:tblPr firstRow="1">
                <a:tableStyleId>{5DA37D80-6434-44D0-A028-1B22A696006F}</a:tableStyleId>
              </a:tblPr>
              <a:tblGrid>
                <a:gridCol w="3888241"/>
                <a:gridCol w="4176259"/>
              </a:tblGrid>
              <a:tr h="544791">
                <a:tc>
                  <a:txBody>
                    <a:bodyPr/>
                    <a:lstStyle>
                      <a:defPPr>
                        <a:defRPr lang="pl-PL"/>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r>
                        <a:rPr lang="pl-PL" sz="1600" b="1" dirty="0">
                          <a:latin typeface="+mn-lt"/>
                        </a:rPr>
                        <a:t>investment </a:t>
                      </a:r>
                      <a:r>
                        <a:rPr lang="pl-PL" sz="1600" b="1" dirty="0" smtClean="0">
                          <a:latin typeface="+mn-lt"/>
                        </a:rPr>
                        <a:t> (in </a:t>
                      </a:r>
                      <a:r>
                        <a:rPr lang="pl-PL" sz="1600" b="1" dirty="0">
                          <a:latin typeface="+mn-lt"/>
                        </a:rPr>
                        <a:t>PLN</a:t>
                      </a:r>
                      <a:r>
                        <a:rPr lang="pl-PL" sz="1600" b="1" dirty="0" smtClean="0">
                          <a:latin typeface="+mn-lt"/>
                        </a:rPr>
                        <a:t>)</a:t>
                      </a:r>
                    </a:p>
                    <a:p>
                      <a:endParaRPr lang="pl-PL" sz="1600" b="1" dirty="0">
                        <a:solidFill>
                          <a:schemeClr val="accent4">
                            <a:lumMod val="50000"/>
                          </a:schemeClr>
                        </a:solidFill>
                        <a:latin typeface="+mn-lt"/>
                      </a:endParaRPr>
                    </a:p>
                  </a:txBody>
                  <a:tcPr marL="56964" marR="56964" marT="28491" marB="28491"/>
                </a:tc>
                <a:tc>
                  <a:txBody>
                    <a:bodyPr/>
                    <a:lstStyle>
                      <a:defPPr>
                        <a:defRPr lang="pl-PL"/>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r>
                        <a:rPr lang="pl-PL" sz="1600" b="1" dirty="0" err="1">
                          <a:latin typeface="+mn-lt"/>
                        </a:rPr>
                        <a:t>new</a:t>
                      </a:r>
                      <a:r>
                        <a:rPr lang="pl-PL" sz="1600" b="1" dirty="0">
                          <a:latin typeface="+mn-lt"/>
                        </a:rPr>
                        <a:t> </a:t>
                      </a:r>
                      <a:r>
                        <a:rPr lang="pl-PL" sz="1600" b="1" dirty="0" err="1">
                          <a:latin typeface="+mn-lt"/>
                        </a:rPr>
                        <a:t>jobs</a:t>
                      </a:r>
                      <a:r>
                        <a:rPr lang="pl-PL" sz="1600" b="1" dirty="0">
                          <a:latin typeface="+mn-lt"/>
                        </a:rPr>
                        <a:t> </a:t>
                      </a:r>
                      <a:endParaRPr lang="pl-PL" sz="1600" b="1" dirty="0">
                        <a:solidFill>
                          <a:schemeClr val="accent4">
                            <a:lumMod val="50000"/>
                          </a:schemeClr>
                        </a:solidFill>
                        <a:latin typeface="+mn-lt"/>
                      </a:endParaRPr>
                    </a:p>
                  </a:txBody>
                  <a:tcPr marL="56964" marR="56964" marT="28491" marB="28491"/>
                </a:tc>
              </a:tr>
              <a:tr h="1530410">
                <a:tc>
                  <a:txBody>
                    <a:bodyPr/>
                    <a:lstStyle>
                      <a:defPPr>
                        <a:defRPr lang="pl-PL"/>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r>
                        <a:rPr lang="en-US" sz="1600" dirty="0">
                          <a:latin typeface="+mn-lt"/>
                        </a:rPr>
                        <a:t>1. </a:t>
                      </a:r>
                      <a:r>
                        <a:rPr lang="pl-PL" sz="1600" dirty="0" smtClean="0">
                          <a:latin typeface="+mn-lt"/>
                        </a:rPr>
                        <a:t>land</a:t>
                      </a:r>
                      <a:r>
                        <a:rPr lang="pl-PL" sz="1600" baseline="0" dirty="0" smtClean="0">
                          <a:latin typeface="+mn-lt"/>
                        </a:rPr>
                        <a:t>                               </a:t>
                      </a:r>
                      <a:r>
                        <a:rPr lang="en-US" sz="1600" dirty="0" smtClean="0">
                          <a:latin typeface="+mn-lt"/>
                        </a:rPr>
                        <a:t>3 </a:t>
                      </a:r>
                      <a:r>
                        <a:rPr lang="en-US" sz="1600" dirty="0">
                          <a:latin typeface="+mn-lt"/>
                        </a:rPr>
                        <a:t>million</a:t>
                      </a:r>
                    </a:p>
                    <a:p>
                      <a:r>
                        <a:rPr lang="en-US" sz="1600" dirty="0">
                          <a:latin typeface="+mn-lt"/>
                        </a:rPr>
                        <a:t>2. building                 </a:t>
                      </a:r>
                      <a:r>
                        <a:rPr lang="en-US" sz="1600" dirty="0" smtClean="0">
                          <a:latin typeface="+mn-lt"/>
                        </a:rPr>
                        <a:t> </a:t>
                      </a:r>
                      <a:r>
                        <a:rPr lang="pl-PL" sz="1600" dirty="0" smtClean="0">
                          <a:latin typeface="+mn-lt"/>
                        </a:rPr>
                        <a:t>   </a:t>
                      </a:r>
                      <a:r>
                        <a:rPr lang="en-US" sz="1600" dirty="0" smtClean="0">
                          <a:latin typeface="+mn-lt"/>
                        </a:rPr>
                        <a:t>10 </a:t>
                      </a:r>
                      <a:r>
                        <a:rPr lang="en-US" sz="1600" dirty="0">
                          <a:latin typeface="+mn-lt"/>
                        </a:rPr>
                        <a:t>million</a:t>
                      </a:r>
                    </a:p>
                    <a:p>
                      <a:r>
                        <a:rPr lang="en-US" sz="1600" dirty="0">
                          <a:latin typeface="+mn-lt"/>
                        </a:rPr>
                        <a:t>3. other fixed assets   </a:t>
                      </a:r>
                      <a:r>
                        <a:rPr lang="pl-PL" sz="1600" dirty="0" smtClean="0">
                          <a:latin typeface="+mn-lt"/>
                        </a:rPr>
                        <a:t> </a:t>
                      </a:r>
                      <a:r>
                        <a:rPr lang="en-US" sz="1600" dirty="0" smtClean="0">
                          <a:latin typeface="+mn-lt"/>
                        </a:rPr>
                        <a:t>11 </a:t>
                      </a:r>
                      <a:r>
                        <a:rPr lang="en-US" sz="1600" dirty="0">
                          <a:latin typeface="+mn-lt"/>
                        </a:rPr>
                        <a:t>million</a:t>
                      </a:r>
                      <a:endParaRPr lang="en-US" sz="1600" b="0" dirty="0">
                        <a:solidFill>
                          <a:schemeClr val="accent4">
                            <a:lumMod val="50000"/>
                          </a:schemeClr>
                        </a:solidFill>
                        <a:latin typeface="+mn-lt"/>
                      </a:endParaRPr>
                    </a:p>
                  </a:txBody>
                  <a:tcPr marL="56964" marR="56964" marT="28491" marB="28491"/>
                </a:tc>
                <a:tc>
                  <a:txBody>
                    <a:bodyPr/>
                    <a:lstStyle>
                      <a:defPPr>
                        <a:defRPr lang="pl-PL"/>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r>
                        <a:rPr lang="en-US" sz="1600" dirty="0">
                          <a:latin typeface="+mn-lt"/>
                        </a:rPr>
                        <a:t>1. </a:t>
                      </a:r>
                      <a:r>
                        <a:rPr lang="en-US" sz="1600" dirty="0" err="1">
                          <a:latin typeface="+mn-lt"/>
                        </a:rPr>
                        <a:t>labour</a:t>
                      </a:r>
                      <a:r>
                        <a:rPr lang="en-US" sz="1600" dirty="0">
                          <a:latin typeface="+mn-lt"/>
                        </a:rPr>
                        <a:t> cost (monthly, </a:t>
                      </a:r>
                      <a:r>
                        <a:rPr lang="en-US" sz="1600" dirty="0" err="1">
                          <a:latin typeface="+mn-lt"/>
                        </a:rPr>
                        <a:t>incl.tax</a:t>
                      </a:r>
                      <a:r>
                        <a:rPr lang="en-US" sz="1600" dirty="0">
                          <a:latin typeface="+mn-lt"/>
                        </a:rPr>
                        <a:t>)   </a:t>
                      </a:r>
                      <a:r>
                        <a:rPr lang="pl-PL" sz="1600" dirty="0" smtClean="0">
                          <a:latin typeface="+mn-lt"/>
                        </a:rPr>
                        <a:t> </a:t>
                      </a:r>
                      <a:r>
                        <a:rPr lang="en-US" sz="1600" dirty="0" smtClean="0">
                          <a:latin typeface="+mn-lt"/>
                        </a:rPr>
                        <a:t> </a:t>
                      </a:r>
                      <a:r>
                        <a:rPr lang="pl-PL" sz="1600" dirty="0" smtClean="0">
                          <a:latin typeface="+mn-lt"/>
                        </a:rPr>
                        <a:t> </a:t>
                      </a:r>
                      <a:r>
                        <a:rPr lang="en-US" sz="1600" dirty="0" smtClean="0">
                          <a:latin typeface="+mn-lt"/>
                        </a:rPr>
                        <a:t>PLN </a:t>
                      </a:r>
                      <a:r>
                        <a:rPr lang="pl-PL" sz="1600" dirty="0" smtClean="0">
                          <a:latin typeface="+mn-lt"/>
                        </a:rPr>
                        <a:t>5000</a:t>
                      </a:r>
                      <a:endParaRPr lang="en-US" sz="1600" dirty="0">
                        <a:latin typeface="+mn-lt"/>
                      </a:endParaRPr>
                    </a:p>
                    <a:p>
                      <a:r>
                        <a:rPr lang="en-US" sz="1600" dirty="0">
                          <a:latin typeface="+mn-lt"/>
                        </a:rPr>
                        <a:t>2. new jobs                                        </a:t>
                      </a:r>
                      <a:r>
                        <a:rPr lang="pl-PL" sz="1600" dirty="0" smtClean="0">
                          <a:latin typeface="+mn-lt"/>
                        </a:rPr>
                        <a:t>             </a:t>
                      </a:r>
                      <a:r>
                        <a:rPr lang="pl-PL" sz="1600" dirty="0" smtClean="0">
                          <a:latin typeface="+mn-lt"/>
                        </a:rPr>
                        <a:t>1000</a:t>
                      </a:r>
                      <a:endParaRPr lang="en-US" sz="1600" dirty="0">
                        <a:latin typeface="+mn-lt"/>
                      </a:endParaRPr>
                    </a:p>
                    <a:p>
                      <a:r>
                        <a:rPr lang="en-US" sz="1600" dirty="0">
                          <a:latin typeface="+mn-lt"/>
                        </a:rPr>
                        <a:t>3. number of months (2 years)          </a:t>
                      </a:r>
                      <a:r>
                        <a:rPr lang="pl-PL" sz="1600" dirty="0" smtClean="0">
                          <a:latin typeface="+mn-lt"/>
                        </a:rPr>
                        <a:t>           </a:t>
                      </a:r>
                      <a:r>
                        <a:rPr lang="en-US" sz="1600" dirty="0" smtClean="0">
                          <a:latin typeface="+mn-lt"/>
                        </a:rPr>
                        <a:t>24</a:t>
                      </a:r>
                      <a:endParaRPr lang="en-US" sz="1600" b="0" dirty="0">
                        <a:solidFill>
                          <a:schemeClr val="accent4">
                            <a:lumMod val="50000"/>
                          </a:schemeClr>
                        </a:solidFill>
                        <a:latin typeface="+mn-lt"/>
                      </a:endParaRPr>
                    </a:p>
                  </a:txBody>
                  <a:tcPr marL="56964" marR="56964" marT="28491" marB="28491"/>
                </a:tc>
              </a:tr>
              <a:tr h="604796">
                <a:tc>
                  <a:txBody>
                    <a:bodyPr/>
                    <a:lstStyle>
                      <a:defPPr>
                        <a:defRPr lang="pl-PL"/>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r>
                        <a:rPr lang="pl-PL" sz="1600" dirty="0">
                          <a:latin typeface="+mn-lt"/>
                        </a:rPr>
                        <a:t>Total (1+2+3)         </a:t>
                      </a:r>
                      <a:r>
                        <a:rPr lang="pl-PL" sz="1600" dirty="0" smtClean="0">
                          <a:latin typeface="+mn-lt"/>
                        </a:rPr>
                        <a:t> </a:t>
                      </a:r>
                      <a:r>
                        <a:rPr lang="pl-PL" sz="1600" dirty="0">
                          <a:latin typeface="+mn-lt"/>
                        </a:rPr>
                        <a:t>  </a:t>
                      </a:r>
                      <a:r>
                        <a:rPr lang="pl-PL" sz="1600" dirty="0" smtClean="0">
                          <a:latin typeface="+mn-lt"/>
                        </a:rPr>
                        <a:t>   </a:t>
                      </a:r>
                      <a:r>
                        <a:rPr lang="pl-PL" sz="1600" dirty="0">
                          <a:latin typeface="+mn-lt"/>
                        </a:rPr>
                        <a:t>24 </a:t>
                      </a:r>
                      <a:r>
                        <a:rPr lang="pl-PL" sz="1600" dirty="0" err="1">
                          <a:latin typeface="+mn-lt"/>
                        </a:rPr>
                        <a:t>million</a:t>
                      </a:r>
                      <a:endParaRPr lang="pl-PL" sz="1600" b="0" dirty="0">
                        <a:solidFill>
                          <a:schemeClr val="accent4">
                            <a:lumMod val="50000"/>
                          </a:schemeClr>
                        </a:solidFill>
                        <a:latin typeface="+mn-lt"/>
                      </a:endParaRPr>
                    </a:p>
                  </a:txBody>
                  <a:tcPr marL="56964" marR="56964" marT="28491" marB="28491"/>
                </a:tc>
                <a:tc>
                  <a:txBody>
                    <a:bodyPr/>
                    <a:lstStyle>
                      <a:defPPr>
                        <a:defRPr lang="pl-PL"/>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r>
                        <a:rPr lang="pl-PL" sz="1600" dirty="0">
                          <a:latin typeface="+mn-lt"/>
                        </a:rPr>
                        <a:t>Total (1×2×3)                                   </a:t>
                      </a:r>
                      <a:r>
                        <a:rPr lang="pl-PL" sz="1600" dirty="0" smtClean="0">
                          <a:latin typeface="+mn-lt"/>
                        </a:rPr>
                        <a:t>  </a:t>
                      </a:r>
                      <a:r>
                        <a:rPr lang="pl-PL" sz="1600" dirty="0" smtClean="0">
                          <a:latin typeface="+mn-lt"/>
                        </a:rPr>
                        <a:t>18 milion</a:t>
                      </a:r>
                      <a:endParaRPr lang="pl-PL" sz="1600" b="0" dirty="0">
                        <a:solidFill>
                          <a:schemeClr val="accent4">
                            <a:lumMod val="50000"/>
                          </a:schemeClr>
                        </a:solidFill>
                        <a:latin typeface="+mn-lt"/>
                      </a:endParaRPr>
                    </a:p>
                  </a:txBody>
                  <a:tcPr marL="56964" marR="56964" marT="28491" marB="28491"/>
                </a:tc>
              </a:tr>
              <a:tr h="1160165">
                <a:tc>
                  <a:txBody>
                    <a:bodyPr/>
                    <a:lstStyle>
                      <a:defPPr>
                        <a:defRPr lang="pl-PL"/>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r>
                        <a:rPr lang="en-US" sz="1600" dirty="0">
                          <a:latin typeface="+mn-lt"/>
                        </a:rPr>
                        <a:t>Public aid </a:t>
                      </a:r>
                      <a:r>
                        <a:rPr lang="en-US" sz="1600" dirty="0" smtClean="0">
                          <a:latin typeface="+mn-lt"/>
                        </a:rPr>
                        <a:t>(</a:t>
                      </a:r>
                      <a:r>
                        <a:rPr lang="pl-PL" sz="1600" dirty="0" smtClean="0">
                          <a:latin typeface="+mn-lt"/>
                        </a:rPr>
                        <a:t>35</a:t>
                      </a:r>
                      <a:r>
                        <a:rPr lang="en-US" sz="1600" dirty="0" smtClean="0">
                          <a:latin typeface="+mn-lt"/>
                        </a:rPr>
                        <a:t>%)</a:t>
                      </a:r>
                      <a:r>
                        <a:rPr lang="en-US" sz="1600" dirty="0">
                          <a:latin typeface="+mn-lt"/>
                        </a:rPr>
                        <a:t>   </a:t>
                      </a:r>
                      <a:r>
                        <a:rPr lang="pl-PL" sz="1600" dirty="0" smtClean="0">
                          <a:latin typeface="+mn-lt"/>
                        </a:rPr>
                        <a:t>  </a:t>
                      </a:r>
                      <a:r>
                        <a:rPr lang="en-US" sz="1600" dirty="0">
                          <a:latin typeface="+mn-lt"/>
                        </a:rPr>
                        <a:t>    </a:t>
                      </a:r>
                      <a:r>
                        <a:rPr lang="pl-PL" sz="1600" dirty="0" smtClean="0">
                          <a:latin typeface="+mn-lt"/>
                        </a:rPr>
                        <a:t>8.4</a:t>
                      </a:r>
                      <a:r>
                        <a:rPr lang="en-US" sz="1600" dirty="0" smtClean="0">
                          <a:latin typeface="+mn-lt"/>
                        </a:rPr>
                        <a:t> </a:t>
                      </a:r>
                      <a:r>
                        <a:rPr lang="en-US" sz="1600" dirty="0">
                          <a:latin typeface="+mn-lt"/>
                        </a:rPr>
                        <a:t>million</a:t>
                      </a:r>
                      <a:br>
                        <a:rPr lang="en-US" sz="1600" dirty="0">
                          <a:latin typeface="+mn-lt"/>
                        </a:rPr>
                      </a:br>
                      <a:r>
                        <a:rPr lang="en-US" sz="1600" dirty="0">
                          <a:latin typeface="+mn-lt"/>
                        </a:rPr>
                        <a:t>Public aid </a:t>
                      </a:r>
                      <a:r>
                        <a:rPr lang="en-US" sz="1600" dirty="0" smtClean="0">
                          <a:latin typeface="+mn-lt"/>
                        </a:rPr>
                        <a:t>(</a:t>
                      </a:r>
                      <a:r>
                        <a:rPr lang="pl-PL" sz="1600" dirty="0" smtClean="0">
                          <a:latin typeface="+mn-lt"/>
                        </a:rPr>
                        <a:t>45</a:t>
                      </a:r>
                      <a:r>
                        <a:rPr lang="en-US" sz="1600" dirty="0" smtClean="0">
                          <a:latin typeface="+mn-lt"/>
                        </a:rPr>
                        <a:t>%)</a:t>
                      </a:r>
                      <a:r>
                        <a:rPr lang="en-US" sz="1600" dirty="0">
                          <a:latin typeface="+mn-lt"/>
                        </a:rPr>
                        <a:t>         </a:t>
                      </a:r>
                      <a:r>
                        <a:rPr lang="pl-PL" sz="1600" dirty="0" smtClean="0">
                          <a:latin typeface="+mn-lt"/>
                        </a:rPr>
                        <a:t>10.8</a:t>
                      </a:r>
                      <a:r>
                        <a:rPr lang="en-US" sz="1600" dirty="0" smtClean="0">
                          <a:latin typeface="+mn-lt"/>
                        </a:rPr>
                        <a:t> </a:t>
                      </a:r>
                      <a:r>
                        <a:rPr lang="en-US" sz="1600" dirty="0">
                          <a:latin typeface="+mn-lt"/>
                        </a:rPr>
                        <a:t>million</a:t>
                      </a:r>
                      <a:br>
                        <a:rPr lang="en-US" sz="1600" dirty="0">
                          <a:latin typeface="+mn-lt"/>
                        </a:rPr>
                      </a:br>
                      <a:r>
                        <a:rPr lang="en-US" sz="1600" dirty="0">
                          <a:latin typeface="+mn-lt"/>
                        </a:rPr>
                        <a:t>Public aid </a:t>
                      </a:r>
                      <a:r>
                        <a:rPr lang="en-US" sz="1600" dirty="0" smtClean="0">
                          <a:latin typeface="+mn-lt"/>
                        </a:rPr>
                        <a:t>(</a:t>
                      </a:r>
                      <a:r>
                        <a:rPr lang="pl-PL" sz="1600" dirty="0" smtClean="0">
                          <a:latin typeface="+mn-lt"/>
                        </a:rPr>
                        <a:t>55</a:t>
                      </a:r>
                      <a:r>
                        <a:rPr lang="en-US" sz="1600" dirty="0" smtClean="0">
                          <a:latin typeface="+mn-lt"/>
                        </a:rPr>
                        <a:t>%)</a:t>
                      </a:r>
                      <a:r>
                        <a:rPr lang="en-US" sz="1600" dirty="0">
                          <a:latin typeface="+mn-lt"/>
                        </a:rPr>
                        <a:t>     </a:t>
                      </a:r>
                      <a:r>
                        <a:rPr lang="pl-PL" sz="1600" dirty="0" smtClean="0">
                          <a:latin typeface="+mn-lt"/>
                        </a:rPr>
                        <a:t> </a:t>
                      </a:r>
                      <a:r>
                        <a:rPr lang="en-US" sz="1600" dirty="0">
                          <a:latin typeface="+mn-lt"/>
                        </a:rPr>
                        <a:t>   </a:t>
                      </a:r>
                      <a:r>
                        <a:rPr lang="pl-PL" sz="1600" dirty="0" smtClean="0">
                          <a:latin typeface="+mn-lt"/>
                        </a:rPr>
                        <a:t>13.4</a:t>
                      </a:r>
                      <a:r>
                        <a:rPr lang="en-US" sz="1600" dirty="0" smtClean="0">
                          <a:latin typeface="+mn-lt"/>
                        </a:rPr>
                        <a:t> </a:t>
                      </a:r>
                      <a:r>
                        <a:rPr lang="en-US" sz="1600" dirty="0" err="1" smtClean="0">
                          <a:latin typeface="+mn-lt"/>
                        </a:rPr>
                        <a:t>milion</a:t>
                      </a:r>
                      <a:endParaRPr lang="en-US" sz="1600" b="0" dirty="0">
                        <a:solidFill>
                          <a:schemeClr val="accent4">
                            <a:lumMod val="50000"/>
                          </a:schemeClr>
                        </a:solidFill>
                        <a:latin typeface="+mn-lt"/>
                      </a:endParaRPr>
                    </a:p>
                  </a:txBody>
                  <a:tcPr marL="56964" marR="56964" marT="28491" marB="28491"/>
                </a:tc>
                <a:tc>
                  <a:txBody>
                    <a:bodyPr/>
                    <a:lstStyle>
                      <a:defPPr>
                        <a:defRPr lang="pl-PL"/>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r>
                        <a:rPr lang="en-US" sz="1600" dirty="0">
                          <a:latin typeface="+mn-lt"/>
                        </a:rPr>
                        <a:t>Public aid </a:t>
                      </a:r>
                      <a:r>
                        <a:rPr lang="en-US" sz="1600" dirty="0" smtClean="0">
                          <a:latin typeface="+mn-lt"/>
                        </a:rPr>
                        <a:t>(</a:t>
                      </a:r>
                      <a:r>
                        <a:rPr lang="pl-PL" sz="1600" dirty="0" smtClean="0">
                          <a:latin typeface="+mn-lt"/>
                        </a:rPr>
                        <a:t>35</a:t>
                      </a:r>
                      <a:r>
                        <a:rPr lang="en-US" sz="1600" dirty="0" smtClean="0">
                          <a:latin typeface="+mn-lt"/>
                        </a:rPr>
                        <a:t>%)</a:t>
                      </a:r>
                      <a:r>
                        <a:rPr lang="en-US" sz="1600" dirty="0">
                          <a:latin typeface="+mn-lt"/>
                        </a:rPr>
                        <a:t>          </a:t>
                      </a:r>
                      <a:r>
                        <a:rPr lang="pl-PL" sz="1600" dirty="0" smtClean="0">
                          <a:latin typeface="+mn-lt"/>
                        </a:rPr>
                        <a:t>             </a:t>
                      </a:r>
                      <a:r>
                        <a:rPr lang="en-US" sz="1600" dirty="0">
                          <a:latin typeface="+mn-lt"/>
                        </a:rPr>
                        <a:t>         </a:t>
                      </a:r>
                      <a:r>
                        <a:rPr lang="pl-PL" sz="1600" dirty="0" smtClean="0">
                          <a:latin typeface="+mn-lt"/>
                        </a:rPr>
                        <a:t>6.3</a:t>
                      </a:r>
                      <a:r>
                        <a:rPr lang="en-US" sz="1600" dirty="0" smtClean="0">
                          <a:latin typeface="+mn-lt"/>
                        </a:rPr>
                        <a:t> </a:t>
                      </a:r>
                      <a:r>
                        <a:rPr lang="en-US" sz="1600" dirty="0">
                          <a:latin typeface="+mn-lt"/>
                        </a:rPr>
                        <a:t>million</a:t>
                      </a:r>
                      <a:br>
                        <a:rPr lang="en-US" sz="1600" dirty="0">
                          <a:latin typeface="+mn-lt"/>
                        </a:rPr>
                      </a:br>
                      <a:r>
                        <a:rPr lang="en-US" sz="1600" dirty="0">
                          <a:latin typeface="+mn-lt"/>
                        </a:rPr>
                        <a:t>Public aid </a:t>
                      </a:r>
                      <a:r>
                        <a:rPr lang="en-US" sz="1600" dirty="0" smtClean="0">
                          <a:latin typeface="+mn-lt"/>
                        </a:rPr>
                        <a:t>(</a:t>
                      </a:r>
                      <a:r>
                        <a:rPr lang="pl-PL" sz="1600" dirty="0" smtClean="0">
                          <a:latin typeface="+mn-lt"/>
                        </a:rPr>
                        <a:t>45</a:t>
                      </a:r>
                      <a:r>
                        <a:rPr lang="en-US" sz="1600" dirty="0" smtClean="0">
                          <a:latin typeface="+mn-lt"/>
                        </a:rPr>
                        <a:t>%)</a:t>
                      </a:r>
                      <a:r>
                        <a:rPr lang="en-US" sz="1600" dirty="0">
                          <a:latin typeface="+mn-lt"/>
                        </a:rPr>
                        <a:t>          </a:t>
                      </a:r>
                      <a:r>
                        <a:rPr lang="pl-PL" sz="1600" dirty="0" smtClean="0">
                          <a:latin typeface="+mn-lt"/>
                        </a:rPr>
                        <a:t>          </a:t>
                      </a:r>
                      <a:r>
                        <a:rPr lang="en-US" sz="1600" dirty="0">
                          <a:latin typeface="+mn-lt"/>
                        </a:rPr>
                        <a:t>         </a:t>
                      </a:r>
                      <a:r>
                        <a:rPr lang="pl-PL" sz="1600" dirty="0" smtClean="0">
                          <a:latin typeface="+mn-lt"/>
                        </a:rPr>
                        <a:t>8.1</a:t>
                      </a:r>
                      <a:r>
                        <a:rPr lang="pl-PL" sz="1600" baseline="0" dirty="0" smtClean="0">
                          <a:latin typeface="+mn-lt"/>
                        </a:rPr>
                        <a:t> </a:t>
                      </a:r>
                      <a:r>
                        <a:rPr lang="en-US" sz="1600" dirty="0" smtClean="0">
                          <a:latin typeface="+mn-lt"/>
                        </a:rPr>
                        <a:t>million</a:t>
                      </a:r>
                      <a:r>
                        <a:rPr lang="en-US" sz="1600" dirty="0">
                          <a:latin typeface="+mn-lt"/>
                        </a:rPr>
                        <a:t/>
                      </a:r>
                      <a:br>
                        <a:rPr lang="en-US" sz="1600" dirty="0">
                          <a:latin typeface="+mn-lt"/>
                        </a:rPr>
                      </a:br>
                      <a:r>
                        <a:rPr lang="en-US" sz="1600" dirty="0">
                          <a:latin typeface="+mn-lt"/>
                        </a:rPr>
                        <a:t>Public aid </a:t>
                      </a:r>
                      <a:r>
                        <a:rPr lang="en-US" sz="1600" dirty="0" smtClean="0">
                          <a:latin typeface="+mn-lt"/>
                        </a:rPr>
                        <a:t>(</a:t>
                      </a:r>
                      <a:r>
                        <a:rPr lang="pl-PL" sz="1600" dirty="0" smtClean="0">
                          <a:latin typeface="+mn-lt"/>
                        </a:rPr>
                        <a:t>55</a:t>
                      </a:r>
                      <a:r>
                        <a:rPr lang="en-US" sz="1600" dirty="0" smtClean="0">
                          <a:latin typeface="+mn-lt"/>
                        </a:rPr>
                        <a:t>%)</a:t>
                      </a:r>
                      <a:r>
                        <a:rPr lang="en-US" sz="1600" dirty="0">
                          <a:latin typeface="+mn-lt"/>
                        </a:rPr>
                        <a:t>            </a:t>
                      </a:r>
                      <a:r>
                        <a:rPr lang="pl-PL" sz="1600" dirty="0" smtClean="0">
                          <a:latin typeface="+mn-lt"/>
                        </a:rPr>
                        <a:t>          </a:t>
                      </a:r>
                      <a:r>
                        <a:rPr lang="en-US" sz="1600" dirty="0">
                          <a:latin typeface="+mn-lt"/>
                        </a:rPr>
                        <a:t>       </a:t>
                      </a:r>
                      <a:r>
                        <a:rPr lang="pl-PL" sz="1600" dirty="0" smtClean="0">
                          <a:latin typeface="+mn-lt"/>
                        </a:rPr>
                        <a:t>9.9</a:t>
                      </a:r>
                      <a:r>
                        <a:rPr lang="en-US" sz="1600" dirty="0" smtClean="0">
                          <a:latin typeface="+mn-lt"/>
                        </a:rPr>
                        <a:t> </a:t>
                      </a:r>
                      <a:r>
                        <a:rPr lang="en-US" sz="1600" dirty="0" err="1" smtClean="0">
                          <a:latin typeface="+mn-lt"/>
                        </a:rPr>
                        <a:t>milion</a:t>
                      </a:r>
                      <a:endParaRPr lang="en-US" sz="1600" b="0" dirty="0">
                        <a:solidFill>
                          <a:schemeClr val="accent4">
                            <a:lumMod val="50000"/>
                          </a:schemeClr>
                        </a:solidFill>
                        <a:latin typeface="+mn-lt"/>
                      </a:endParaRPr>
                    </a:p>
                  </a:txBody>
                  <a:tcPr marL="56964" marR="56964" marT="28491" marB="28491"/>
                </a:tc>
              </a:tr>
            </a:tbl>
          </a:graphicData>
        </a:graphic>
      </p:graphicFrame>
      <p:pic>
        <p:nvPicPr>
          <p:cNvPr id="4" name="Obraz 3" descr="kpt_3wiersze_logo_11.jpg"/>
          <p:cNvPicPr>
            <a:picLocks noChangeAspect="1"/>
          </p:cNvPicPr>
          <p:nvPr/>
        </p:nvPicPr>
        <p:blipFill>
          <a:blip r:embed="rId2" cstate="print"/>
          <a:stretch>
            <a:fillRect/>
          </a:stretch>
        </p:blipFill>
        <p:spPr>
          <a:xfrm>
            <a:off x="6660232" y="1844824"/>
            <a:ext cx="1944687" cy="654050"/>
          </a:xfrm>
          <a:prstGeom prst="rect">
            <a:avLst/>
          </a:prstGeom>
          <a:ln>
            <a:noFill/>
          </a:ln>
          <a:effectLst>
            <a:outerShdw blurRad="190500" algn="tl" rotWithShape="0">
              <a:srgbClr val="000000">
                <a:alpha val="70000"/>
              </a:srgbClr>
            </a:outerShdw>
          </a:effectLst>
        </p:spPr>
      </p:pic>
      <p:sp>
        <p:nvSpPr>
          <p:cNvPr id="6" name="Prostokąt 5"/>
          <p:cNvSpPr/>
          <p:nvPr/>
        </p:nvSpPr>
        <p:spPr>
          <a:xfrm>
            <a:off x="179512" y="1208191"/>
            <a:ext cx="6811480"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State aid system in SEZ - example</a:t>
            </a:r>
          </a:p>
        </p:txBody>
      </p:sp>
      <p:pic>
        <p:nvPicPr>
          <p:cNvPr id="7" name="Symbol zastępczy zawartości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8" name="pole tekstowe 7"/>
          <p:cNvSpPr txBox="1"/>
          <p:nvPr/>
        </p:nvSpPr>
        <p:spPr>
          <a:xfrm>
            <a:off x="539552" y="1844824"/>
            <a:ext cx="5904656" cy="646331"/>
          </a:xfrm>
          <a:prstGeom prst="rect">
            <a:avLst/>
          </a:prstGeom>
          <a:noFill/>
        </p:spPr>
        <p:txBody>
          <a:bodyPr wrap="square" rtlCol="0">
            <a:spAutoFit/>
          </a:bodyPr>
          <a:lstStyle/>
          <a:p>
            <a:r>
              <a:rPr lang="en-US" dirty="0"/>
              <a:t>Public aid from the title of investing within the special economic zone assumes the form of income tax relief.</a:t>
            </a:r>
            <a:endParaRPr lang="pl-PL" dirty="0"/>
          </a:p>
        </p:txBody>
      </p:sp>
    </p:spTree>
    <p:extLst>
      <p:ext uri="{BB962C8B-B14F-4D97-AF65-F5344CB8AC3E}">
        <p14:creationId xmlns:p14="http://schemas.microsoft.com/office/powerpoint/2010/main" val="1620164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575" y="1117580"/>
            <a:ext cx="2152650" cy="1285875"/>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8242" y="1024996"/>
            <a:ext cx="1807824" cy="3289424"/>
          </a:xfrm>
          <a:prstGeom prst="rect">
            <a:avLst/>
          </a:prstGeom>
        </p:spPr>
      </p:pic>
      <p:sp>
        <p:nvSpPr>
          <p:cNvPr id="5" name="pole tekstowe 4"/>
          <p:cNvSpPr txBox="1"/>
          <p:nvPr/>
        </p:nvSpPr>
        <p:spPr>
          <a:xfrm>
            <a:off x="611560" y="2564904"/>
            <a:ext cx="6120680" cy="2862322"/>
          </a:xfrm>
          <a:prstGeom prst="rect">
            <a:avLst/>
          </a:prstGeom>
          <a:noFill/>
        </p:spPr>
        <p:txBody>
          <a:bodyPr wrap="square" rtlCol="0">
            <a:spAutoFit/>
          </a:bodyPr>
          <a:lstStyle/>
          <a:p>
            <a:r>
              <a:rPr lang="en-US" dirty="0" smtClean="0"/>
              <a:t>„</a:t>
            </a:r>
            <a:r>
              <a:rPr lang="en-US" dirty="0" err="1" smtClean="0"/>
              <a:t>Makaron</a:t>
            </a:r>
            <a:r>
              <a:rPr lang="en-US" dirty="0" smtClean="0"/>
              <a:t> </a:t>
            </a:r>
            <a:r>
              <a:rPr lang="en-US" dirty="0" err="1" smtClean="0"/>
              <a:t>Wielicki</a:t>
            </a:r>
            <a:r>
              <a:rPr lang="en-US" dirty="0" smtClean="0"/>
              <a:t>” was established in 1996 as a family business. The company is geared to the quality and therefore has a relatively small production capacity. Since 2007 production takes place in a new facility that meets all sanitary - hygienic requirements.</a:t>
            </a:r>
          </a:p>
          <a:p>
            <a:r>
              <a:rPr lang="en-US" dirty="0" smtClean="0"/>
              <a:t>Awards:</a:t>
            </a:r>
          </a:p>
          <a:p>
            <a:pPr marL="285750" indent="-285750">
              <a:buFont typeface="Wingdings" panose="05000000000000000000" pitchFamily="2" charset="2"/>
              <a:buChar char="ü"/>
            </a:pPr>
            <a:r>
              <a:rPr lang="en-US" dirty="0" smtClean="0"/>
              <a:t>„Polish Food Producer” 2007</a:t>
            </a:r>
          </a:p>
          <a:p>
            <a:pPr marL="285750" indent="-285750">
              <a:buFont typeface="Wingdings" panose="05000000000000000000" pitchFamily="2" charset="2"/>
              <a:buChar char="ü"/>
            </a:pPr>
            <a:r>
              <a:rPr lang="en-US" dirty="0" smtClean="0"/>
              <a:t>„Polish Food Producer” 2008</a:t>
            </a:r>
          </a:p>
          <a:p>
            <a:pPr marL="285750" indent="-285750">
              <a:buFont typeface="Wingdings" panose="05000000000000000000" pitchFamily="2" charset="2"/>
              <a:buChar char="ü"/>
            </a:pPr>
            <a:r>
              <a:rPr lang="en-US" dirty="0" smtClean="0"/>
              <a:t>„Best in Poland”</a:t>
            </a:r>
          </a:p>
          <a:p>
            <a:pPr marL="285750" indent="-285750">
              <a:buFont typeface="Wingdings" panose="05000000000000000000" pitchFamily="2" charset="2"/>
              <a:buChar char="ü"/>
            </a:pPr>
            <a:r>
              <a:rPr lang="en-US" dirty="0" smtClean="0"/>
              <a:t>„Top Product” title 2013</a:t>
            </a:r>
          </a:p>
        </p:txBody>
      </p:sp>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146" y="4322574"/>
            <a:ext cx="2945739" cy="22093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4914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5" name="pole tekstowe 4"/>
          <p:cNvSpPr txBox="1"/>
          <p:nvPr/>
        </p:nvSpPr>
        <p:spPr>
          <a:xfrm>
            <a:off x="300116" y="1484784"/>
            <a:ext cx="6120680" cy="2308324"/>
          </a:xfrm>
          <a:prstGeom prst="rect">
            <a:avLst/>
          </a:prstGeom>
          <a:noFill/>
        </p:spPr>
        <p:txBody>
          <a:bodyPr wrap="square" rtlCol="0">
            <a:spAutoFit/>
          </a:bodyPr>
          <a:lstStyle/>
          <a:p>
            <a:r>
              <a:rPr lang="en-US" dirty="0" smtClean="0"/>
              <a:t>Highly regarded producer of natural fruit and vegetable juices as well as alcoholic drinks. They offer several organic juices, syrups together with wines and distillates. Their product have been awarded numerous award</a:t>
            </a:r>
            <a:r>
              <a:rPr lang="pl-PL" dirty="0" smtClean="0"/>
              <a:t>s</a:t>
            </a:r>
            <a:r>
              <a:rPr lang="en-US" dirty="0" smtClean="0"/>
              <a:t>. Foremost among them is Promotional Emblem ‘</a:t>
            </a:r>
            <a:r>
              <a:rPr lang="en-US" dirty="0" err="1" smtClean="0"/>
              <a:t>Teraz</a:t>
            </a:r>
            <a:r>
              <a:rPr lang="en-US" dirty="0" smtClean="0"/>
              <a:t> </a:t>
            </a:r>
            <a:r>
              <a:rPr lang="en-US" dirty="0" err="1" smtClean="0"/>
              <a:t>Polska</a:t>
            </a:r>
            <a:r>
              <a:rPr lang="en-US" dirty="0" smtClean="0"/>
              <a:t>’ (Poland Now). They own the following brand names</a:t>
            </a:r>
            <a:r>
              <a:rPr lang="pl-PL" dirty="0" smtClean="0"/>
              <a:t>:</a:t>
            </a:r>
            <a:r>
              <a:rPr lang="en-US" dirty="0" smtClean="0"/>
              <a:t> “</a:t>
            </a:r>
            <a:r>
              <a:rPr lang="en-US" dirty="0" err="1" smtClean="0"/>
              <a:t>Sok</a:t>
            </a:r>
            <a:r>
              <a:rPr lang="en-US" dirty="0" smtClean="0"/>
              <a:t> </a:t>
            </a:r>
            <a:r>
              <a:rPr lang="en-US" dirty="0" err="1" smtClean="0"/>
              <a:t>Maurera</a:t>
            </a:r>
            <a:r>
              <a:rPr lang="en-US" dirty="0" smtClean="0"/>
              <a:t>”, “</a:t>
            </a:r>
            <a:r>
              <a:rPr lang="en-US" dirty="0" err="1" smtClean="0"/>
              <a:t>Łąckie</a:t>
            </a:r>
            <a:r>
              <a:rPr lang="en-US" dirty="0" smtClean="0"/>
              <a:t> </a:t>
            </a:r>
            <a:r>
              <a:rPr lang="en-US" dirty="0" err="1" smtClean="0"/>
              <a:t>Ogrody</a:t>
            </a:r>
            <a:r>
              <a:rPr lang="en-US" dirty="0" smtClean="0"/>
              <a:t>” and </a:t>
            </a:r>
            <a:r>
              <a:rPr lang="en-US" b="1" dirty="0" smtClean="0"/>
              <a:t>“</a:t>
            </a:r>
            <a:r>
              <a:rPr lang="en-US" b="1" dirty="0" err="1" smtClean="0"/>
              <a:t>Manufaktura</a:t>
            </a:r>
            <a:r>
              <a:rPr lang="en-US" b="1" dirty="0" smtClean="0"/>
              <a:t> </a:t>
            </a:r>
            <a:r>
              <a:rPr lang="en-US" b="1" dirty="0" err="1" smtClean="0"/>
              <a:t>Maurera</a:t>
            </a:r>
            <a:r>
              <a:rPr lang="en-US" b="1" dirty="0" smtClean="0"/>
              <a:t>”</a:t>
            </a:r>
          </a:p>
        </p:txBody>
      </p:sp>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32" y="4293096"/>
            <a:ext cx="5832648" cy="1968731"/>
          </a:xfrm>
          <a:prstGeom prst="rect">
            <a:avLst/>
          </a:prstGeom>
          <a:ln>
            <a:noFill/>
          </a:ln>
          <a:effectLst>
            <a:outerShdw blurRad="190500" algn="tl" rotWithShape="0">
              <a:srgbClr val="000000">
                <a:alpha val="70000"/>
              </a:srgbClr>
            </a:outerShdw>
          </a:effectLst>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1342802"/>
            <a:ext cx="1681484" cy="2592288"/>
          </a:xfrm>
          <a:prstGeom prst="rect">
            <a:avLst/>
          </a:prstGeom>
          <a:ln>
            <a:noFill/>
          </a:ln>
          <a:effectLst>
            <a:outerShdw blurRad="190500" algn="tl" rotWithShape="0">
              <a:srgbClr val="000000">
                <a:alpha val="70000"/>
              </a:srgbClr>
            </a:outerShdw>
          </a:effectLst>
        </p:spPr>
      </p:pic>
      <p:pic>
        <p:nvPicPr>
          <p:cNvPr id="9" name="Obraz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69701"/>
            <a:ext cx="1753887" cy="24945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7201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5" name="pole tekstowe 4"/>
          <p:cNvSpPr txBox="1"/>
          <p:nvPr/>
        </p:nvSpPr>
        <p:spPr>
          <a:xfrm>
            <a:off x="300116" y="1484784"/>
            <a:ext cx="6120680" cy="4247317"/>
          </a:xfrm>
          <a:prstGeom prst="rect">
            <a:avLst/>
          </a:prstGeom>
          <a:noFill/>
        </p:spPr>
        <p:txBody>
          <a:bodyPr wrap="square" rtlCol="0">
            <a:spAutoFit/>
          </a:bodyPr>
          <a:lstStyle/>
          <a:p>
            <a:r>
              <a:rPr lang="en-US" dirty="0"/>
              <a:t>Apiarian Company </a:t>
            </a:r>
            <a:r>
              <a:rPr lang="en-US" b="1" dirty="0" smtClean="0"/>
              <a:t>"</a:t>
            </a:r>
            <a:r>
              <a:rPr lang="en-US" b="1" dirty="0" err="1" smtClean="0"/>
              <a:t>Apipol</a:t>
            </a:r>
            <a:r>
              <a:rPr lang="en-US" b="1" dirty="0" smtClean="0"/>
              <a:t>-</a:t>
            </a:r>
            <a:r>
              <a:rPr lang="pl-PL" b="1" dirty="0" smtClean="0"/>
              <a:t>K</a:t>
            </a:r>
            <a:r>
              <a:rPr lang="en-US" b="1" dirty="0" err="1" smtClean="0"/>
              <a:t>raków</a:t>
            </a:r>
            <a:r>
              <a:rPr lang="en-US" b="1" dirty="0" smtClean="0"/>
              <a:t>" Ltd</a:t>
            </a:r>
            <a:r>
              <a:rPr lang="en-US" b="1" dirty="0"/>
              <a:t>. </a:t>
            </a:r>
            <a:r>
              <a:rPr lang="en-US" dirty="0"/>
              <a:t>is a company with many years' tradition, which produces and processes bees products</a:t>
            </a:r>
            <a:r>
              <a:rPr lang="en-US" dirty="0" smtClean="0"/>
              <a:t>.</a:t>
            </a:r>
            <a:r>
              <a:rPr lang="pl-PL" dirty="0" smtClean="0"/>
              <a:t> </a:t>
            </a:r>
            <a:r>
              <a:rPr lang="en-US" dirty="0" smtClean="0"/>
              <a:t>Modern </a:t>
            </a:r>
            <a:r>
              <a:rPr lang="en-US" dirty="0"/>
              <a:t>biotechnologies are used by </a:t>
            </a:r>
            <a:r>
              <a:rPr lang="en-US" dirty="0" err="1" smtClean="0"/>
              <a:t>Apipol</a:t>
            </a:r>
            <a:r>
              <a:rPr lang="en-US" dirty="0" smtClean="0"/>
              <a:t>-</a:t>
            </a:r>
            <a:r>
              <a:rPr lang="pl-PL" dirty="0" smtClean="0"/>
              <a:t>K</a:t>
            </a:r>
            <a:r>
              <a:rPr lang="en-US" dirty="0" err="1" smtClean="0"/>
              <a:t>raków</a:t>
            </a:r>
            <a:r>
              <a:rPr lang="en-US" dirty="0" smtClean="0"/>
              <a:t> </a:t>
            </a:r>
            <a:r>
              <a:rPr lang="en-US" dirty="0"/>
              <a:t>in a complex system of apiary economy for the production of high quality food and products with healing properties. This system called the APIPOL SYSTEM allows </a:t>
            </a:r>
            <a:r>
              <a:rPr lang="en-US" dirty="0" smtClean="0"/>
              <a:t>effective </a:t>
            </a:r>
            <a:r>
              <a:rPr lang="en-US" dirty="0"/>
              <a:t>and economic apiary production.</a:t>
            </a:r>
          </a:p>
          <a:p>
            <a:r>
              <a:rPr lang="en-US" dirty="0"/>
              <a:t>High quality requirements which are aimed at by the </a:t>
            </a:r>
            <a:r>
              <a:rPr lang="en-US" dirty="0" err="1" smtClean="0"/>
              <a:t>Apipol</a:t>
            </a:r>
            <a:r>
              <a:rPr lang="en-US" dirty="0" smtClean="0"/>
              <a:t>-</a:t>
            </a:r>
            <a:r>
              <a:rPr lang="pl-PL" dirty="0" smtClean="0"/>
              <a:t>K</a:t>
            </a:r>
            <a:r>
              <a:rPr lang="en-US" dirty="0" err="1" smtClean="0"/>
              <a:t>raków</a:t>
            </a:r>
            <a:r>
              <a:rPr lang="en-US" dirty="0" smtClean="0"/>
              <a:t> </a:t>
            </a:r>
            <a:r>
              <a:rPr lang="en-US" dirty="0"/>
              <a:t>company, are not only in accordance with requirements concerning food production but also meet high standards of pharmaceutical market, as numerous bees products are further used in the production of </a:t>
            </a:r>
            <a:r>
              <a:rPr lang="en-US" dirty="0" err="1"/>
              <a:t>parapharmaceutical</a:t>
            </a:r>
            <a:r>
              <a:rPr lang="en-US" dirty="0"/>
              <a:t> products, medicines and cosmetics, the producer of which is the Apiarian and Pharmaceutical Company </a:t>
            </a:r>
            <a:r>
              <a:rPr lang="en-US" dirty="0" smtClean="0"/>
              <a:t>"</a:t>
            </a:r>
            <a:r>
              <a:rPr lang="en-US" dirty="0" err="1" smtClean="0"/>
              <a:t>Apipol</a:t>
            </a:r>
            <a:r>
              <a:rPr lang="en-US" dirty="0" smtClean="0"/>
              <a:t>-</a:t>
            </a:r>
            <a:r>
              <a:rPr lang="pl-PL" dirty="0" smtClean="0"/>
              <a:t>F</a:t>
            </a:r>
            <a:r>
              <a:rPr lang="en-US" dirty="0" err="1" smtClean="0"/>
              <a:t>arma</a:t>
            </a:r>
            <a:r>
              <a:rPr lang="en-US" dirty="0" smtClean="0"/>
              <a:t>" </a:t>
            </a:r>
            <a:r>
              <a:rPr lang="en-US" dirty="0"/>
              <a:t>Ltd. in </a:t>
            </a:r>
            <a:r>
              <a:rPr lang="en-US" dirty="0" err="1"/>
              <a:t>Myślenice</a:t>
            </a:r>
            <a:r>
              <a:rPr lang="en-US" dirty="0"/>
              <a:t>.</a:t>
            </a: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507" y="1484784"/>
            <a:ext cx="2191056" cy="1171739"/>
          </a:xfrm>
          <a:prstGeom prst="rect">
            <a:avLst/>
          </a:prstGeom>
          <a:ln>
            <a:noFill/>
          </a:ln>
          <a:effectLst>
            <a:outerShdw blurRad="190500" algn="tl" rotWithShape="0">
              <a:srgbClr val="000000">
                <a:alpha val="70000"/>
              </a:srgbClr>
            </a:outerShdw>
          </a:effectLst>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3" y="3645024"/>
            <a:ext cx="1501543" cy="27658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0993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5" name="pole tekstowe 4"/>
          <p:cNvSpPr txBox="1"/>
          <p:nvPr/>
        </p:nvSpPr>
        <p:spPr>
          <a:xfrm>
            <a:off x="300116" y="1484784"/>
            <a:ext cx="6120680" cy="2585323"/>
          </a:xfrm>
          <a:prstGeom prst="rect">
            <a:avLst/>
          </a:prstGeom>
          <a:noFill/>
        </p:spPr>
        <p:txBody>
          <a:bodyPr wrap="square" rtlCol="0">
            <a:spAutoFit/>
          </a:bodyPr>
          <a:lstStyle/>
          <a:p>
            <a:r>
              <a:rPr lang="en-US" dirty="0" smtClean="0"/>
              <a:t>As a small, family owned bakery </a:t>
            </a:r>
            <a:r>
              <a:rPr lang="en-US" b="1" dirty="0" smtClean="0"/>
              <a:t>„</a:t>
            </a:r>
            <a:r>
              <a:rPr lang="en-US" b="1" dirty="0" err="1" smtClean="0"/>
              <a:t>Gronpiek</a:t>
            </a:r>
            <a:r>
              <a:rPr lang="en-US" b="1" dirty="0" smtClean="0"/>
              <a:t>” </a:t>
            </a:r>
            <a:r>
              <a:rPr lang="en-US" dirty="0" smtClean="0"/>
              <a:t>makes every effort to make sure that what they are offer is not only delicious but also wholesome and nutritious. </a:t>
            </a:r>
          </a:p>
          <a:p>
            <a:r>
              <a:rPr lang="en-US" dirty="0" smtClean="0"/>
              <a:t>All of their products are handcrafted according to the traditional recipes and baked directly in wood-fired ovens which gives them a robust and tasty crust that seals the </a:t>
            </a:r>
            <a:r>
              <a:rPr lang="en-US" dirty="0" err="1" smtClean="0"/>
              <a:t>flavour</a:t>
            </a:r>
            <a:r>
              <a:rPr lang="en-US" dirty="0" smtClean="0"/>
              <a:t>. </a:t>
            </a:r>
          </a:p>
          <a:p>
            <a:endParaRPr lang="en-US" dirty="0" smtClean="0"/>
          </a:p>
          <a:p>
            <a:r>
              <a:rPr lang="en-US" dirty="0" smtClean="0"/>
              <a:t>The quality of their organic breads is certified. </a:t>
            </a:r>
            <a:endParaRPr lang="en-US" dirty="0"/>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1458563"/>
            <a:ext cx="1646986" cy="2078818"/>
          </a:xfrm>
          <a:prstGeom prst="rect">
            <a:avLst/>
          </a:prstGeom>
          <a:ln>
            <a:noFill/>
          </a:ln>
          <a:effectLst>
            <a:outerShdw blurRad="190500" algn="tl" rotWithShape="0">
              <a:srgbClr val="000000">
                <a:alpha val="70000"/>
              </a:srgbClr>
            </a:outerShdw>
          </a:effectLst>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4065064"/>
            <a:ext cx="4055861" cy="27411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7034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5" name="pole tekstowe 4"/>
          <p:cNvSpPr txBox="1"/>
          <p:nvPr/>
        </p:nvSpPr>
        <p:spPr>
          <a:xfrm>
            <a:off x="300116" y="1484784"/>
            <a:ext cx="6120680" cy="4247317"/>
          </a:xfrm>
          <a:prstGeom prst="rect">
            <a:avLst/>
          </a:prstGeom>
          <a:noFill/>
        </p:spPr>
        <p:txBody>
          <a:bodyPr wrap="square" rtlCol="0">
            <a:spAutoFit/>
          </a:bodyPr>
          <a:lstStyle/>
          <a:p>
            <a:r>
              <a:rPr lang="en-US" dirty="0"/>
              <a:t>The </a:t>
            </a:r>
            <a:r>
              <a:rPr lang="en-US" b="1" dirty="0" err="1"/>
              <a:t>Wawel</a:t>
            </a:r>
            <a:r>
              <a:rPr lang="en-US" b="1" dirty="0"/>
              <a:t> Brand</a:t>
            </a:r>
            <a:r>
              <a:rPr lang="en-US" dirty="0"/>
              <a:t> was borne out of the combination of exceptional Polish and Swiss recipes and chocolate artistry perfected over the years</a:t>
            </a:r>
            <a:r>
              <a:rPr lang="en-US" dirty="0" smtClean="0"/>
              <a:t>.</a:t>
            </a:r>
            <a:endParaRPr lang="pl-PL" dirty="0" smtClean="0"/>
          </a:p>
          <a:p>
            <a:endParaRPr lang="pl-PL" dirty="0"/>
          </a:p>
          <a:p>
            <a:r>
              <a:rPr lang="en-US" dirty="0" err="1"/>
              <a:t>Wawel’s</a:t>
            </a:r>
            <a:r>
              <a:rPr lang="en-US" dirty="0"/>
              <a:t> traditions go back to the end of the XIX century, when the novice chocolatier Adam </a:t>
            </a:r>
            <a:r>
              <a:rPr lang="en-US" dirty="0" err="1"/>
              <a:t>Piasecki</a:t>
            </a:r>
            <a:r>
              <a:rPr lang="en-US" dirty="0"/>
              <a:t> decided to start a confectionary workshop in </a:t>
            </a:r>
            <a:r>
              <a:rPr lang="en-US" dirty="0" err="1"/>
              <a:t>Kraków</a:t>
            </a:r>
            <a:r>
              <a:rPr lang="en-US" dirty="0"/>
              <a:t>. At the small workshop, located at </a:t>
            </a:r>
            <a:r>
              <a:rPr lang="en-US" dirty="0" err="1"/>
              <a:t>Długa</a:t>
            </a:r>
            <a:r>
              <a:rPr lang="en-US" dirty="0"/>
              <a:t> Street, he employed 5 people. His exceptional success and rising fame led </a:t>
            </a:r>
            <a:r>
              <a:rPr lang="en-US" dirty="0" err="1"/>
              <a:t>Piasecki</a:t>
            </a:r>
            <a:r>
              <a:rPr lang="en-US" dirty="0"/>
              <a:t> to start factory production. The chocolate products were very popular among the gourmets, and today you can still find candies that follow some of the master's recipes on store shelves</a:t>
            </a:r>
            <a:r>
              <a:rPr lang="en-US" dirty="0" smtClean="0"/>
              <a:t>.</a:t>
            </a:r>
            <a:endParaRPr lang="pl-PL" dirty="0" smtClean="0"/>
          </a:p>
          <a:p>
            <a:endParaRPr lang="pl-PL" dirty="0"/>
          </a:p>
          <a:p>
            <a:r>
              <a:rPr lang="en-US" dirty="0" err="1"/>
              <a:t>Wawel</a:t>
            </a:r>
            <a:r>
              <a:rPr lang="en-US" dirty="0"/>
              <a:t> has 16 company stores in all of Poland.</a:t>
            </a:r>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556792"/>
            <a:ext cx="2936797" cy="936104"/>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0967" y="3789040"/>
            <a:ext cx="2852918" cy="2613273"/>
          </a:xfrm>
          <a:prstGeom prst="rect">
            <a:avLst/>
          </a:prstGeom>
        </p:spPr>
      </p:pic>
    </p:spTree>
    <p:extLst>
      <p:ext uri="{BB962C8B-B14F-4D97-AF65-F5344CB8AC3E}">
        <p14:creationId xmlns:p14="http://schemas.microsoft.com/office/powerpoint/2010/main" val="76821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621" y="1556792"/>
            <a:ext cx="2836224" cy="1368152"/>
          </a:xfrm>
          <a:prstGeom prst="rect">
            <a:avLst/>
          </a:prstGeom>
          <a:ln>
            <a:noFill/>
          </a:ln>
          <a:effectLst>
            <a:outerShdw blurRad="190500" algn="tl" rotWithShape="0">
              <a:srgbClr val="000000">
                <a:alpha val="70000"/>
              </a:srgbClr>
            </a:outerShdw>
          </a:effectLst>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3662217"/>
            <a:ext cx="3335781" cy="2504402"/>
          </a:xfrm>
          <a:prstGeom prst="rect">
            <a:avLst/>
          </a:prstGeom>
          <a:ln>
            <a:noFill/>
          </a:ln>
          <a:effectLst>
            <a:outerShdw blurRad="190500" algn="tl" rotWithShape="0">
              <a:srgbClr val="000000">
                <a:alpha val="70000"/>
              </a:srgbClr>
            </a:outerShdw>
          </a:effectLst>
        </p:spPr>
      </p:pic>
      <p:sp>
        <p:nvSpPr>
          <p:cNvPr id="3" name="pole tekstowe 2"/>
          <p:cNvSpPr txBox="1"/>
          <p:nvPr/>
        </p:nvSpPr>
        <p:spPr>
          <a:xfrm>
            <a:off x="467544" y="1556792"/>
            <a:ext cx="5040560" cy="4524315"/>
          </a:xfrm>
          <a:prstGeom prst="rect">
            <a:avLst/>
          </a:prstGeom>
          <a:noFill/>
        </p:spPr>
        <p:txBody>
          <a:bodyPr wrap="square" rtlCol="0">
            <a:spAutoFit/>
          </a:bodyPr>
          <a:lstStyle/>
          <a:p>
            <a:r>
              <a:rPr lang="en-US" dirty="0" smtClean="0"/>
              <a:t>Producers of Fruit and Vegetables </a:t>
            </a:r>
            <a:r>
              <a:rPr lang="en-US" b="1" dirty="0" smtClean="0"/>
              <a:t>„</a:t>
            </a:r>
            <a:r>
              <a:rPr lang="en-US" b="1" dirty="0" err="1" smtClean="0"/>
              <a:t>Olsad</a:t>
            </a:r>
            <a:r>
              <a:rPr lang="en-US" b="1" dirty="0" smtClean="0"/>
              <a:t>” </a:t>
            </a:r>
            <a:r>
              <a:rPr lang="en-US" dirty="0" smtClean="0"/>
              <a:t>was established in October 2007 and aims at organizing the common trade and promotion of the agricultural products of </a:t>
            </a:r>
            <a:r>
              <a:rPr lang="en-US" dirty="0" err="1" smtClean="0"/>
              <a:t>Nowy</a:t>
            </a:r>
            <a:r>
              <a:rPr lang="en-US" dirty="0" smtClean="0"/>
              <a:t> </a:t>
            </a:r>
            <a:r>
              <a:rPr lang="en-US" dirty="0" err="1" smtClean="0"/>
              <a:t>Sącz</a:t>
            </a:r>
            <a:r>
              <a:rPr lang="en-US" dirty="0" smtClean="0"/>
              <a:t> District. The Group unites 64 shareholders – fruit growers on 165 hectares of common production acreage that are able to produce 5000 tons of high-quality fruit. They have modern controlled atmosphere cold rooms of 4000 tons capacity. They also own automated sorting and packaging lines with the work output of 6 tons per hour. Offered fruits:</a:t>
            </a:r>
          </a:p>
          <a:p>
            <a:pPr marL="285750" indent="-285750">
              <a:buFont typeface="Wingdings" panose="05000000000000000000" pitchFamily="2" charset="2"/>
              <a:buChar char="ü"/>
            </a:pPr>
            <a:r>
              <a:rPr lang="en-US" dirty="0" smtClean="0"/>
              <a:t>Apples</a:t>
            </a:r>
          </a:p>
          <a:p>
            <a:pPr marL="285750" indent="-285750">
              <a:buFont typeface="Wingdings" panose="05000000000000000000" pitchFamily="2" charset="2"/>
              <a:buChar char="ü"/>
            </a:pPr>
            <a:r>
              <a:rPr lang="en-US" dirty="0" smtClean="0"/>
              <a:t>Pears</a:t>
            </a:r>
          </a:p>
          <a:p>
            <a:pPr marL="285750" indent="-285750">
              <a:buFont typeface="Wingdings" panose="05000000000000000000" pitchFamily="2" charset="2"/>
              <a:buChar char="ü"/>
            </a:pPr>
            <a:r>
              <a:rPr lang="en-US" dirty="0" smtClean="0"/>
              <a:t>Plums</a:t>
            </a:r>
          </a:p>
          <a:p>
            <a:pPr marL="285750" indent="-285750">
              <a:buFont typeface="Wingdings" panose="05000000000000000000" pitchFamily="2" charset="2"/>
              <a:buChar char="ü"/>
            </a:pPr>
            <a:r>
              <a:rPr lang="en-US" dirty="0" smtClean="0"/>
              <a:t>Sour Cherries</a:t>
            </a:r>
            <a:endParaRPr lang="en-US" dirty="0"/>
          </a:p>
        </p:txBody>
      </p:sp>
    </p:spTree>
    <p:extLst>
      <p:ext uri="{BB962C8B-B14F-4D97-AF65-F5344CB8AC3E}">
        <p14:creationId xmlns:p14="http://schemas.microsoft.com/office/powerpoint/2010/main" val="322631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3" name="pole tekstowe 2"/>
          <p:cNvSpPr txBox="1"/>
          <p:nvPr/>
        </p:nvSpPr>
        <p:spPr>
          <a:xfrm>
            <a:off x="467544" y="1556792"/>
            <a:ext cx="5040560" cy="4247317"/>
          </a:xfrm>
          <a:prstGeom prst="rect">
            <a:avLst/>
          </a:prstGeom>
          <a:noFill/>
        </p:spPr>
        <p:txBody>
          <a:bodyPr wrap="square" rtlCol="0">
            <a:spAutoFit/>
          </a:bodyPr>
          <a:lstStyle/>
          <a:p>
            <a:r>
              <a:rPr lang="en-US" dirty="0"/>
              <a:t>The </a:t>
            </a:r>
            <a:r>
              <a:rPr lang="en-US" b="1" dirty="0" err="1"/>
              <a:t>Konspol</a:t>
            </a:r>
            <a:r>
              <a:rPr lang="en-US" b="1" dirty="0"/>
              <a:t> Group</a:t>
            </a:r>
            <a:r>
              <a:rPr lang="en-US" dirty="0"/>
              <a:t> is the most technologically advanced producer and processor of chicken in Poland and is included among European industry leaders. The Group consists of four integrated companies</a:t>
            </a:r>
            <a:r>
              <a:rPr lang="en-US" dirty="0" smtClean="0"/>
              <a:t>.</a:t>
            </a:r>
            <a:endParaRPr lang="pl-PL" dirty="0" smtClean="0"/>
          </a:p>
          <a:p>
            <a:r>
              <a:rPr lang="en-US" dirty="0" err="1"/>
              <a:t>Konspol</a:t>
            </a:r>
            <a:r>
              <a:rPr lang="en-US" dirty="0"/>
              <a:t> Group is exceptionally attractive for its clients as it offers a wide assortment of chicken products ranging from fresh meat to the highly processed delicatessen products with its own distribution throughout Poland. </a:t>
            </a:r>
            <a:endParaRPr lang="pl-PL" dirty="0" smtClean="0"/>
          </a:p>
          <a:p>
            <a:endParaRPr lang="pl-PL" b="1" dirty="0" smtClean="0"/>
          </a:p>
          <a:p>
            <a:r>
              <a:rPr lang="en-US" b="1" dirty="0" smtClean="0"/>
              <a:t>Key customers</a:t>
            </a:r>
            <a:r>
              <a:rPr lang="pl-PL" b="1" dirty="0"/>
              <a:t>:</a:t>
            </a:r>
            <a:endParaRPr lang="en-US" b="1" dirty="0"/>
          </a:p>
          <a:p>
            <a:pPr marL="342900" indent="-342900">
              <a:buFont typeface="Wingdings" panose="05000000000000000000" pitchFamily="2" charset="2"/>
              <a:buChar char="ü"/>
            </a:pPr>
            <a:r>
              <a:rPr lang="en-US" dirty="0"/>
              <a:t>Wholesalers and </a:t>
            </a:r>
            <a:r>
              <a:rPr lang="en-US" dirty="0" smtClean="0"/>
              <a:t>retailers</a:t>
            </a:r>
            <a:endParaRPr lang="pl-PL" dirty="0" smtClean="0"/>
          </a:p>
          <a:p>
            <a:pPr marL="342900" indent="-342900">
              <a:buFont typeface="Wingdings" panose="05000000000000000000" pitchFamily="2" charset="2"/>
              <a:buChar char="ü"/>
            </a:pPr>
            <a:r>
              <a:rPr lang="en-US" dirty="0" err="1" smtClean="0"/>
              <a:t>HoReCa</a:t>
            </a:r>
            <a:r>
              <a:rPr lang="en-US" dirty="0" smtClean="0"/>
              <a:t> </a:t>
            </a:r>
            <a:r>
              <a:rPr lang="en-US" dirty="0"/>
              <a:t>sector </a:t>
            </a:r>
            <a:endParaRPr lang="pl-PL" dirty="0" smtClean="0"/>
          </a:p>
          <a:p>
            <a:pPr marL="342900" indent="-342900">
              <a:buFont typeface="Wingdings" panose="05000000000000000000" pitchFamily="2" charset="2"/>
              <a:buChar char="ü"/>
            </a:pPr>
            <a:r>
              <a:rPr lang="en-US" dirty="0" smtClean="0"/>
              <a:t>H</a:t>
            </a:r>
            <a:r>
              <a:rPr lang="pl-PL" dirty="0" smtClean="0"/>
              <a:t>y</a:t>
            </a:r>
            <a:r>
              <a:rPr lang="en-US" dirty="0" err="1" smtClean="0"/>
              <a:t>permarket</a:t>
            </a:r>
            <a:r>
              <a:rPr lang="pl-PL" dirty="0" smtClean="0"/>
              <a:t>s</a:t>
            </a:r>
            <a:r>
              <a:rPr lang="en-US" dirty="0" smtClean="0"/>
              <a:t> </a:t>
            </a:r>
            <a:r>
              <a:rPr lang="en-US" dirty="0"/>
              <a:t>and discount chains </a:t>
            </a:r>
          </a:p>
        </p:txBody>
      </p:sp>
      <p:grpSp>
        <p:nvGrpSpPr>
          <p:cNvPr id="8" name="Group 8"/>
          <p:cNvGrpSpPr>
            <a:grpSpLocks/>
          </p:cNvGrpSpPr>
          <p:nvPr/>
        </p:nvGrpSpPr>
        <p:grpSpPr bwMode="auto">
          <a:xfrm>
            <a:off x="5508104" y="1509158"/>
            <a:ext cx="3468167" cy="1991850"/>
            <a:chOff x="113" y="1389"/>
            <a:chExt cx="2865" cy="1451"/>
          </a:xfrm>
        </p:grpSpPr>
        <p:pic>
          <p:nvPicPr>
            <p:cNvPr id="9" name="Picture 9" descr="natu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 y="1389"/>
              <a:ext cx="1368"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go Konsp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1389"/>
              <a:ext cx="1452"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8955" y="4149080"/>
            <a:ext cx="4595046" cy="269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922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3" name="pole tekstowe 2"/>
          <p:cNvSpPr txBox="1"/>
          <p:nvPr/>
        </p:nvSpPr>
        <p:spPr>
          <a:xfrm>
            <a:off x="467544" y="1556792"/>
            <a:ext cx="5040560" cy="4524315"/>
          </a:xfrm>
          <a:prstGeom prst="rect">
            <a:avLst/>
          </a:prstGeom>
          <a:noFill/>
        </p:spPr>
        <p:txBody>
          <a:bodyPr wrap="square" rtlCol="0">
            <a:spAutoFit/>
          </a:bodyPr>
          <a:lstStyle/>
          <a:p>
            <a:r>
              <a:rPr lang="en-US" b="1" dirty="0" err="1" smtClean="0"/>
              <a:t>Krakowski</a:t>
            </a:r>
            <a:r>
              <a:rPr lang="en-US" b="1" dirty="0" smtClean="0"/>
              <a:t> </a:t>
            </a:r>
            <a:r>
              <a:rPr lang="en-US" b="1" dirty="0" err="1" smtClean="0"/>
              <a:t>Kredens</a:t>
            </a:r>
            <a:r>
              <a:rPr lang="en-US" b="1" dirty="0" smtClean="0"/>
              <a:t> </a:t>
            </a:r>
            <a:r>
              <a:rPr lang="en-US" dirty="0" err="1" smtClean="0"/>
              <a:t>Tradycja</a:t>
            </a:r>
            <a:r>
              <a:rPr lang="en-US" dirty="0" smtClean="0"/>
              <a:t> </a:t>
            </a:r>
            <a:r>
              <a:rPr lang="en-US" dirty="0" err="1" smtClean="0"/>
              <a:t>Galicyjska</a:t>
            </a:r>
            <a:r>
              <a:rPr lang="en-US" dirty="0" smtClean="0"/>
              <a:t> was established 15 May 2007. Under the name </a:t>
            </a:r>
            <a:r>
              <a:rPr lang="en-US" dirty="0" err="1" smtClean="0"/>
              <a:t>Krakowski</a:t>
            </a:r>
            <a:r>
              <a:rPr lang="en-US" dirty="0" smtClean="0"/>
              <a:t> </a:t>
            </a:r>
            <a:r>
              <a:rPr lang="en-US" dirty="0" err="1" smtClean="0"/>
              <a:t>Kredens</a:t>
            </a:r>
            <a:r>
              <a:rPr lang="en-US" dirty="0" smtClean="0"/>
              <a:t> sales premium food products. 100% of the shares in the company has Alma Market S.A.</a:t>
            </a:r>
            <a:br>
              <a:rPr lang="en-US" dirty="0" smtClean="0"/>
            </a:br>
            <a:r>
              <a:rPr lang="en-US" dirty="0" smtClean="0"/>
              <a:t>Products of </a:t>
            </a:r>
            <a:r>
              <a:rPr lang="en-US" dirty="0" err="1" smtClean="0"/>
              <a:t>Krakowski</a:t>
            </a:r>
            <a:r>
              <a:rPr lang="en-US" dirty="0" smtClean="0"/>
              <a:t> </a:t>
            </a:r>
            <a:r>
              <a:rPr lang="en-US" dirty="0" err="1" smtClean="0"/>
              <a:t>Kredens</a:t>
            </a:r>
            <a:r>
              <a:rPr lang="en-US" dirty="0" smtClean="0"/>
              <a:t> are offered in </a:t>
            </a:r>
            <a:r>
              <a:rPr lang="en-US" dirty="0" err="1" smtClean="0"/>
              <a:t>flagstores</a:t>
            </a:r>
            <a:r>
              <a:rPr lang="en-US" dirty="0" smtClean="0"/>
              <a:t> </a:t>
            </a:r>
            <a:r>
              <a:rPr lang="en-US" dirty="0" err="1" smtClean="0"/>
              <a:t>Krakowski</a:t>
            </a:r>
            <a:r>
              <a:rPr lang="en-US" dirty="0" smtClean="0"/>
              <a:t> </a:t>
            </a:r>
            <a:r>
              <a:rPr lang="en-US" dirty="0" err="1" smtClean="0"/>
              <a:t>Kredens</a:t>
            </a:r>
            <a:r>
              <a:rPr lang="en-US" dirty="0" smtClean="0"/>
              <a:t>, Alma Delicatessen and online store run by Alma Market.</a:t>
            </a:r>
            <a:br>
              <a:rPr lang="en-US" dirty="0" smtClean="0"/>
            </a:br>
            <a:r>
              <a:rPr lang="en-US" dirty="0" err="1" smtClean="0"/>
              <a:t>Krakowski</a:t>
            </a:r>
            <a:r>
              <a:rPr lang="en-US" dirty="0" smtClean="0"/>
              <a:t> </a:t>
            </a:r>
            <a:r>
              <a:rPr lang="en-US" dirty="0" err="1" smtClean="0"/>
              <a:t>Kredens</a:t>
            </a:r>
            <a:r>
              <a:rPr lang="en-US" dirty="0" smtClean="0"/>
              <a:t> brand was created in response to the growing demand for high quality food products.</a:t>
            </a:r>
            <a:endParaRPr lang="pl-PL" dirty="0" smtClean="0"/>
          </a:p>
          <a:p>
            <a:r>
              <a:rPr lang="en-US" dirty="0" err="1"/>
              <a:t>Krakowski</a:t>
            </a:r>
            <a:r>
              <a:rPr lang="en-US" dirty="0"/>
              <a:t> </a:t>
            </a:r>
            <a:r>
              <a:rPr lang="en-US" dirty="0" err="1"/>
              <a:t>Kredens</a:t>
            </a:r>
            <a:r>
              <a:rPr lang="en-US" dirty="0"/>
              <a:t> products are available in nearly 44 flag stores located in the </a:t>
            </a:r>
            <a:r>
              <a:rPr lang="en-US" dirty="0" smtClean="0"/>
              <a:t>biggest cities </a:t>
            </a:r>
            <a:r>
              <a:rPr lang="en-US" dirty="0"/>
              <a:t>of Poland, in the best shopping centers and in each Alma store.</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556792"/>
            <a:ext cx="3186280" cy="2247776"/>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4350" y="4293096"/>
            <a:ext cx="3769650" cy="2041672"/>
          </a:xfrm>
          <a:prstGeom prst="rect">
            <a:avLst/>
          </a:prstGeom>
        </p:spPr>
      </p:pic>
    </p:spTree>
    <p:extLst>
      <p:ext uri="{BB962C8B-B14F-4D97-AF65-F5344CB8AC3E}">
        <p14:creationId xmlns:p14="http://schemas.microsoft.com/office/powerpoint/2010/main" val="268818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p:cNvGraphicFramePr>
            <a:graphicFrameLocks/>
          </p:cNvGraphicFramePr>
          <p:nvPr>
            <p:extLst>
              <p:ext uri="{D42A27DB-BD31-4B8C-83A1-F6EECF244321}">
                <p14:modId xmlns:p14="http://schemas.microsoft.com/office/powerpoint/2010/main" val="3064200205"/>
              </p:ext>
            </p:extLst>
          </p:nvPr>
        </p:nvGraphicFramePr>
        <p:xfrm>
          <a:off x="1331640" y="1628800"/>
          <a:ext cx="7037015" cy="5042495"/>
        </p:xfrm>
        <a:graphic>
          <a:graphicData uri="http://schemas.openxmlformats.org/drawingml/2006/chart">
            <c:chart xmlns:c="http://schemas.openxmlformats.org/drawingml/2006/chart" xmlns:r="http://schemas.openxmlformats.org/officeDocument/2006/relationships" r:id="rId2"/>
          </a:graphicData>
        </a:graphic>
      </p:graphicFrame>
      <p:pic>
        <p:nvPicPr>
          <p:cNvPr id="8" name="Symbol zastępczy zawartości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9" name="Prostokąt 8"/>
          <p:cNvSpPr/>
          <p:nvPr/>
        </p:nvSpPr>
        <p:spPr>
          <a:xfrm>
            <a:off x="300117" y="1208191"/>
            <a:ext cx="2438488" cy="707886"/>
          </a:xfrm>
          <a:prstGeom prst="rect">
            <a:avLst/>
          </a:prstGeom>
          <a:noFill/>
        </p:spPr>
        <p:txBody>
          <a:bodyPr wrap="none" lIns="91440" tIns="45720" rIns="91440" bIns="45720">
            <a:spAutoFit/>
          </a:bodyPr>
          <a:lstStyle/>
          <a:p>
            <a:pPr algn="ctr"/>
            <a:r>
              <a:rPr lang="pl-PL"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Members</a:t>
            </a:r>
          </a:p>
        </p:txBody>
      </p:sp>
    </p:spTree>
    <p:extLst>
      <p:ext uri="{BB962C8B-B14F-4D97-AF65-F5344CB8AC3E}">
        <p14:creationId xmlns:p14="http://schemas.microsoft.com/office/powerpoint/2010/main" val="135296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00116" y="1232016"/>
            <a:ext cx="7796365" cy="707886"/>
          </a:xfrm>
          <a:prstGeom prst="rect">
            <a:avLst/>
          </a:prstGeom>
          <a:noFill/>
        </p:spPr>
        <p:txBody>
          <a:bodyPr wrap="none">
            <a:spAutoFit/>
          </a:bodyPr>
          <a:lstStyle/>
          <a:p>
            <a:pPr algn="ctr" fontAlgn="auto">
              <a:spcBef>
                <a:spcPts val="0"/>
              </a:spcBef>
              <a:spcAft>
                <a:spcPts val="0"/>
              </a:spcAft>
              <a:defRPr/>
            </a:pP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IPH services for member companies</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
        <p:nvSpPr>
          <p:cNvPr id="7173" name="pole tekstowe 7"/>
          <p:cNvSpPr txBox="1">
            <a:spLocks noChangeArrowheads="1"/>
          </p:cNvSpPr>
          <p:nvPr/>
        </p:nvSpPr>
        <p:spPr bwMode="auto">
          <a:xfrm>
            <a:off x="251520" y="1856846"/>
            <a:ext cx="8712968" cy="4247317"/>
          </a:xfrm>
          <a:prstGeom prst="rect">
            <a:avLst/>
          </a:prstGeom>
          <a:noFill/>
          <a:ln w="9525">
            <a:noFill/>
            <a:miter lim="800000"/>
            <a:headEnd/>
            <a:tailEnd/>
          </a:ln>
        </p:spPr>
        <p:txBody>
          <a:bodyPr wrap="square" anchor="ctr">
            <a:spAutoFit/>
          </a:bodyPr>
          <a:lstStyle/>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Promotion of member companies in Poland and abroad</a:t>
            </a:r>
          </a:p>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Representing their economic interests before any authorities</a:t>
            </a:r>
          </a:p>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Taking part in realization of regional economic policy</a:t>
            </a:r>
          </a:p>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Matchmaking - B2B meetings</a:t>
            </a:r>
          </a:p>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Organization of trade missions, participation in fairs</a:t>
            </a:r>
          </a:p>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Organization of conferences, seminars, training</a:t>
            </a:r>
          </a:p>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Informing about EU founds &amp; projects </a:t>
            </a:r>
          </a:p>
          <a:p>
            <a:pPr marL="342900" indent="-342900">
              <a:lnSpc>
                <a:spcPct val="150000"/>
              </a:lnSpc>
              <a:buFont typeface="Wingdings" panose="05000000000000000000" pitchFamily="2" charset="2"/>
              <a:buChar char="ü"/>
            </a:pPr>
            <a:r>
              <a:rPr lang="pl-PL" sz="2000" dirty="0" smtClean="0">
                <a:latin typeface="Arial" panose="020B0604020202020204" pitchFamily="34" charset="0"/>
                <a:cs typeface="Arial" panose="020B0604020202020204" pitchFamily="34" charset="0"/>
              </a:rPr>
              <a:t>L</a:t>
            </a:r>
            <a:r>
              <a:rPr lang="en-US" sz="2000" dirty="0" err="1" smtClean="0">
                <a:latin typeface="Arial" panose="020B0604020202020204" pitchFamily="34" charset="0"/>
                <a:cs typeface="Arial" panose="020B0604020202020204" pitchFamily="34" charset="0"/>
              </a:rPr>
              <a:t>egalization</a:t>
            </a:r>
            <a:r>
              <a:rPr lang="en-US" sz="2000" dirty="0" smtClean="0">
                <a:latin typeface="Arial" panose="020B0604020202020204" pitchFamily="34" charset="0"/>
                <a:cs typeface="Arial" panose="020B0604020202020204" pitchFamily="34" charset="0"/>
              </a:rPr>
              <a:t> of foreign trade documents</a:t>
            </a:r>
          </a:p>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Mediation and arbitration</a:t>
            </a:r>
            <a:endParaRPr lang="en-US" sz="2000" dirty="0">
              <a:effectLst/>
              <a:latin typeface="Arial" panose="020B0604020202020204" pitchFamily="34" charset="0"/>
              <a:cs typeface="Arial" panose="020B0604020202020204" pitchFamily="34" charset="0"/>
            </a:endParaRPr>
          </a:p>
        </p:txBody>
      </p:sp>
      <p:pic>
        <p:nvPicPr>
          <p:cNvPr id="8" name="Symbol zastępczy zawartości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00116" y="1208191"/>
            <a:ext cx="3625543" cy="707886"/>
          </a:xfrm>
          <a:prstGeom prst="rect">
            <a:avLst/>
          </a:prstGeom>
          <a:noFill/>
        </p:spPr>
        <p:txBody>
          <a:bodyPr wrap="none">
            <a:spAutoFit/>
          </a:bodyPr>
          <a:lstStyle/>
          <a:p>
            <a:pPr algn="ctr" fontAlgn="auto">
              <a:spcBef>
                <a:spcPts val="0"/>
              </a:spcBef>
              <a:spcAft>
                <a:spcPts val="0"/>
              </a:spcAft>
              <a:defRPr/>
            </a:pP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Current</a:t>
            </a:r>
            <a:r>
              <a:rPr lang="pl-P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Projects</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
        <p:nvSpPr>
          <p:cNvPr id="7173" name="pole tekstowe 7"/>
          <p:cNvSpPr txBox="1">
            <a:spLocks noChangeArrowheads="1"/>
          </p:cNvSpPr>
          <p:nvPr/>
        </p:nvSpPr>
        <p:spPr bwMode="auto">
          <a:xfrm>
            <a:off x="300116" y="2562814"/>
            <a:ext cx="8712968" cy="2239844"/>
          </a:xfrm>
          <a:prstGeom prst="rect">
            <a:avLst/>
          </a:prstGeom>
          <a:noFill/>
          <a:ln w="9525">
            <a:noFill/>
            <a:miter lim="800000"/>
            <a:headEnd/>
            <a:tailEnd/>
          </a:ln>
        </p:spPr>
        <p:txBody>
          <a:bodyPr wrap="square" anchor="ctr">
            <a:spAutoFit/>
          </a:bodyPr>
          <a:lstStyle/>
          <a:p>
            <a:pPr marL="342900" indent="-342900">
              <a:lnSpc>
                <a:spcPct val="150000"/>
              </a:lnSpc>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Enterprise Europe Network</a:t>
            </a:r>
          </a:p>
          <a:p>
            <a:pPr marL="342900" indent="-342900">
              <a:lnSpc>
                <a:spcPct val="150000"/>
              </a:lnSpc>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Building technology scenarios for SME </a:t>
            </a:r>
          </a:p>
          <a:p>
            <a:pPr marL="342900" indent="-342900">
              <a:lnSpc>
                <a:spcPct val="150000"/>
              </a:lnSpc>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Arbitration and Mediation Center </a:t>
            </a:r>
          </a:p>
          <a:p>
            <a:pPr marL="342900" indent="-342900">
              <a:lnSpc>
                <a:spcPct val="150000"/>
              </a:lnSpc>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Q-Tales </a:t>
            </a:r>
          </a:p>
        </p:txBody>
      </p:sp>
      <p:pic>
        <p:nvPicPr>
          <p:cNvPr id="8"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Tree>
    <p:extLst>
      <p:ext uri="{BB962C8B-B14F-4D97-AF65-F5344CB8AC3E}">
        <p14:creationId xmlns:p14="http://schemas.microsoft.com/office/powerpoint/2010/main" val="148504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pole tekstowe 6"/>
          <p:cNvSpPr txBox="1">
            <a:spLocks noChangeArrowheads="1"/>
          </p:cNvSpPr>
          <p:nvPr/>
        </p:nvSpPr>
        <p:spPr bwMode="auto">
          <a:xfrm>
            <a:off x="251619" y="2635751"/>
            <a:ext cx="8640763" cy="3108543"/>
          </a:xfrm>
          <a:prstGeom prst="rect">
            <a:avLst/>
          </a:prstGeom>
          <a:noFill/>
          <a:ln w="9525">
            <a:noFill/>
            <a:miter lim="800000"/>
            <a:headEnd/>
            <a:tailEnd/>
          </a:ln>
        </p:spPr>
        <p:txBody>
          <a:bodyPr anchor="ctr">
            <a:spAutoFit/>
          </a:bodyPr>
          <a:lstStyle/>
          <a:p>
            <a:pPr algn="ctr"/>
            <a:r>
              <a:rPr lang="en-US" sz="2800" dirty="0" smtClean="0">
                <a:solidFill>
                  <a:schemeClr val="tx2"/>
                </a:solidFill>
                <a:latin typeface="Arial" panose="020B0604020202020204" pitchFamily="34" charset="0"/>
                <a:cs typeface="Arial" panose="020B0604020202020204" pitchFamily="34" charset="0"/>
              </a:rPr>
              <a:t>„Business Support on Your Doorstep” </a:t>
            </a:r>
          </a:p>
          <a:p>
            <a:pPr algn="ctr"/>
            <a:endParaRPr lang="en-US" sz="2800" dirty="0" smtClean="0">
              <a:latin typeface="Arial" panose="020B0604020202020204" pitchFamily="34" charset="0"/>
              <a:cs typeface="Arial" panose="020B0604020202020204" pitchFamily="34" charset="0"/>
            </a:endParaRPr>
          </a:p>
          <a:p>
            <a:pPr algn="ctr"/>
            <a:r>
              <a:rPr lang="en-US" sz="2800" dirty="0" smtClean="0">
                <a:latin typeface="Arial" panose="020B0604020202020204" pitchFamily="34" charset="0"/>
                <a:cs typeface="Arial" panose="020B0604020202020204" pitchFamily="34" charset="0"/>
              </a:rPr>
              <a:t>Enterprise Europe Network is one of the most important tools of European Commission  supporting development of small and medium enterprises (SME)</a:t>
            </a:r>
          </a:p>
          <a:p>
            <a:pPr algn="ctr">
              <a:defRPr/>
            </a:pPr>
            <a:endParaRPr lang="en-US" sz="2800" dirty="0" smtClean="0">
              <a:latin typeface="Arial" panose="020B0604020202020204" pitchFamily="34" charset="0"/>
              <a:cs typeface="Arial" panose="020B0604020202020204" pitchFamily="34" charset="0"/>
            </a:endParaRPr>
          </a:p>
          <a:p>
            <a:pPr algn="ctr">
              <a:buFont typeface="Wingdings" pitchFamily="2" charset="2"/>
              <a:buChar char="q"/>
              <a:defRPr/>
            </a:pPr>
            <a:endParaRPr lang="en-US" sz="2800" dirty="0">
              <a:latin typeface="Arial" panose="020B0604020202020204" pitchFamily="34" charset="0"/>
              <a:cs typeface="Arial" panose="020B0604020202020204" pitchFamily="34" charset="0"/>
            </a:endParaRPr>
          </a:p>
        </p:txBody>
      </p:sp>
      <p:pic>
        <p:nvPicPr>
          <p:cNvPr id="7"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6" name="Prostokąt 5"/>
          <p:cNvSpPr/>
          <p:nvPr/>
        </p:nvSpPr>
        <p:spPr>
          <a:xfrm>
            <a:off x="251619" y="1214085"/>
            <a:ext cx="5962466" cy="707886"/>
          </a:xfrm>
          <a:prstGeom prst="rect">
            <a:avLst/>
          </a:prstGeom>
          <a:noFill/>
        </p:spPr>
        <p:txBody>
          <a:bodyPr wrap="none">
            <a:spAutoFit/>
          </a:bodyPr>
          <a:lstStyle/>
          <a:p>
            <a:pPr algn="ctr" fontAlgn="auto">
              <a:spcBef>
                <a:spcPts val="0"/>
              </a:spcBef>
              <a:spcAft>
                <a:spcPts val="0"/>
              </a:spcAft>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Enterprise Europe Network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300116" y="2204864"/>
            <a:ext cx="7992888" cy="4093428"/>
          </a:xfrm>
          <a:prstGeom prst="rect">
            <a:avLst/>
          </a:prstGeom>
          <a:noFill/>
        </p:spPr>
        <p:txBody>
          <a:bodyPr wrap="square" rtlCol="0">
            <a:spAutoFit/>
          </a:bodyPr>
          <a:lstStyle/>
          <a:p>
            <a:pPr algn="just"/>
            <a:r>
              <a:rPr lang="en-US" sz="2000" dirty="0" smtClean="0"/>
              <a:t>Our member organizations include chambers of commerce and industry, technology centers, research institutes and development agencies. Most of them have been supporting local businesses for a long time. They know their clients' strengths and needs - and they know Europe.</a:t>
            </a:r>
          </a:p>
          <a:p>
            <a:pPr algn="just"/>
            <a:endParaRPr lang="en-US" sz="2000" b="1"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600</a:t>
            </a:r>
            <a:r>
              <a:rPr lang="en-US" sz="2000" dirty="0" smtClean="0">
                <a:latin typeface="Arial" panose="020B0604020202020204" pitchFamily="34" charset="0"/>
                <a:cs typeface="Arial" panose="020B0604020202020204" pitchFamily="34" charset="0"/>
              </a:rPr>
              <a:t> organizations worldwide</a:t>
            </a:r>
          </a:p>
          <a:p>
            <a:pPr marL="342900" indent="-342900" algn="just">
              <a:buFont typeface="Wingdings" panose="05000000000000000000" pitchFamily="2" charset="2"/>
              <a:buChar char="ü"/>
            </a:pPr>
            <a:endParaRPr lang="en-US"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50</a:t>
            </a:r>
            <a:r>
              <a:rPr lang="en-US" sz="2000" dirty="0" smtClean="0">
                <a:latin typeface="Arial" panose="020B0604020202020204" pitchFamily="34" charset="0"/>
                <a:cs typeface="Arial" panose="020B0604020202020204" pitchFamily="34" charset="0"/>
              </a:rPr>
              <a:t> countries</a:t>
            </a:r>
          </a:p>
          <a:p>
            <a:pPr marL="342900" indent="-342900" algn="just">
              <a:buFont typeface="Wingdings" panose="05000000000000000000" pitchFamily="2" charset="2"/>
              <a:buChar char="ü"/>
            </a:pPr>
            <a:endParaRPr lang="en-US"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30</a:t>
            </a:r>
            <a:r>
              <a:rPr lang="en-US" sz="2000" dirty="0" smtClean="0">
                <a:latin typeface="Arial" panose="020B0604020202020204" pitchFamily="34" charset="0"/>
                <a:cs typeface="Arial" panose="020B0604020202020204" pitchFamily="34" charset="0"/>
              </a:rPr>
              <a:t> organizations in Poland</a:t>
            </a:r>
          </a:p>
          <a:p>
            <a:pPr marL="342900" indent="-342900" algn="just">
              <a:buFont typeface="Wingdings" panose="05000000000000000000" pitchFamily="2" charset="2"/>
              <a:buChar char="ü"/>
            </a:pPr>
            <a:endParaRPr lang="en-US"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6</a:t>
            </a:r>
            <a:r>
              <a:rPr lang="en-US" sz="2000" dirty="0" smtClean="0">
                <a:latin typeface="Arial" panose="020B0604020202020204" pitchFamily="34" charset="0"/>
                <a:cs typeface="Arial" panose="020B0604020202020204" pitchFamily="34" charset="0"/>
              </a:rPr>
              <a:t> organizations in Slovenia: </a:t>
            </a:r>
            <a:r>
              <a:rPr lang="en-US" sz="2000" b="1" dirty="0" smtClean="0">
                <a:latin typeface="Arial" panose="020B0604020202020204" pitchFamily="34" charset="0"/>
                <a:cs typeface="Arial" panose="020B0604020202020204" pitchFamily="34" charset="0"/>
              </a:rPr>
              <a:t>www.een.si </a:t>
            </a:r>
            <a:endParaRPr lang="en-US" sz="2000" b="1" dirty="0">
              <a:latin typeface="Arial" panose="020B0604020202020204" pitchFamily="34" charset="0"/>
              <a:cs typeface="Arial" panose="020B0604020202020204" pitchFamily="34" charset="0"/>
            </a:endParaRPr>
          </a:p>
        </p:txBody>
      </p:sp>
      <p:pic>
        <p:nvPicPr>
          <p:cNvPr id="7"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10" name="Prostokąt 9"/>
          <p:cNvSpPr/>
          <p:nvPr/>
        </p:nvSpPr>
        <p:spPr>
          <a:xfrm>
            <a:off x="300116" y="1208191"/>
            <a:ext cx="5962466" cy="707886"/>
          </a:xfrm>
          <a:prstGeom prst="rect">
            <a:avLst/>
          </a:prstGeom>
          <a:noFill/>
        </p:spPr>
        <p:txBody>
          <a:bodyPr wrap="none">
            <a:spAutoFit/>
          </a:bodyPr>
          <a:lstStyle/>
          <a:p>
            <a:pPr algn="ctr" fontAlgn="auto">
              <a:spcBef>
                <a:spcPts val="0"/>
              </a:spcBef>
              <a:spcAft>
                <a:spcPts val="0"/>
              </a:spcAft>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Enterprise Europe Network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300116" y="2564904"/>
            <a:ext cx="7992888" cy="1685846"/>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400" dirty="0"/>
              <a:t>Develop your business in new markets</a:t>
            </a:r>
          </a:p>
          <a:p>
            <a:pPr marL="342900" indent="-342900">
              <a:lnSpc>
                <a:spcPct val="150000"/>
              </a:lnSpc>
              <a:buFont typeface="Wingdings" panose="05000000000000000000" pitchFamily="2" charset="2"/>
              <a:buChar char="ü"/>
            </a:pPr>
            <a:r>
              <a:rPr lang="en-US" sz="2400" dirty="0"/>
              <a:t>Source or license new technologies</a:t>
            </a:r>
          </a:p>
          <a:p>
            <a:pPr marL="342900" indent="-342900">
              <a:lnSpc>
                <a:spcPct val="150000"/>
              </a:lnSpc>
              <a:buFont typeface="Wingdings" panose="05000000000000000000" pitchFamily="2" charset="2"/>
              <a:buChar char="ü"/>
            </a:pPr>
            <a:r>
              <a:rPr lang="en-US" sz="2400" dirty="0"/>
              <a:t>Access EU finance and EU funding</a:t>
            </a:r>
          </a:p>
        </p:txBody>
      </p:sp>
      <p:pic>
        <p:nvPicPr>
          <p:cNvPr id="7" name="Symbol zastępczy zawartośc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sp>
        <p:nvSpPr>
          <p:cNvPr id="6" name="Prostokąt 5"/>
          <p:cNvSpPr/>
          <p:nvPr/>
        </p:nvSpPr>
        <p:spPr>
          <a:xfrm>
            <a:off x="295707" y="1208191"/>
            <a:ext cx="5962466" cy="707886"/>
          </a:xfrm>
          <a:prstGeom prst="rect">
            <a:avLst/>
          </a:prstGeom>
          <a:noFill/>
        </p:spPr>
        <p:txBody>
          <a:bodyPr wrap="none">
            <a:spAutoFit/>
          </a:bodyPr>
          <a:lstStyle/>
          <a:p>
            <a:pPr algn="ctr" fontAlgn="auto">
              <a:spcBef>
                <a:spcPts val="0"/>
              </a:spcBef>
              <a:spcAft>
                <a:spcPts val="0"/>
              </a:spcAft>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Enterprise Europe Network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429000" y="5072063"/>
            <a:ext cx="1643063"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8" name="pole tekstowe 7"/>
          <p:cNvSpPr txBox="1"/>
          <p:nvPr/>
        </p:nvSpPr>
        <p:spPr>
          <a:xfrm>
            <a:off x="323850" y="2276475"/>
            <a:ext cx="1265238" cy="646113"/>
          </a:xfrm>
          <a:prstGeom prst="rect">
            <a:avLst/>
          </a:prstGeom>
          <a:noFill/>
        </p:spPr>
        <p:txBody>
          <a:bodyPr wrap="none">
            <a:spAutoFit/>
          </a:bodyPr>
          <a:lstStyle/>
          <a:p>
            <a:pPr>
              <a:defRPr/>
            </a:pPr>
            <a:r>
              <a:rPr lang="pl-PL" sz="900" b="1" dirty="0">
                <a:latin typeface="+mn-lt"/>
                <a:ea typeface="Calibri" pitchFamily="34" charset="0"/>
                <a:cs typeface="Times New Roman" pitchFamily="18" charset="0"/>
              </a:rPr>
              <a:t>*) in </a:t>
            </a:r>
            <a:r>
              <a:rPr lang="pl-PL" sz="900" b="1" dirty="0" err="1">
                <a:latin typeface="+mn-lt"/>
                <a:ea typeface="Calibri" pitchFamily="34" charset="0"/>
                <a:cs typeface="Times New Roman" pitchFamily="18" charset="0"/>
              </a:rPr>
              <a:t>enterprise</a:t>
            </a:r>
            <a:r>
              <a:rPr lang="pl-PL" sz="900" b="1" dirty="0">
                <a:latin typeface="+mn-lt"/>
                <a:ea typeface="Calibri" pitchFamily="34" charset="0"/>
                <a:cs typeface="Times New Roman" pitchFamily="18" charset="0"/>
              </a:rPr>
              <a:t> </a:t>
            </a:r>
            <a:r>
              <a:rPr lang="pl-PL" sz="900" b="1" dirty="0" err="1">
                <a:latin typeface="+mn-lt"/>
                <a:ea typeface="Calibri" pitchFamily="34" charset="0"/>
                <a:cs typeface="Times New Roman" pitchFamily="18" charset="0"/>
              </a:rPr>
              <a:t>sector</a:t>
            </a:r>
            <a:r>
              <a:rPr lang="pl-PL" sz="900" b="1" dirty="0">
                <a:latin typeface="+mn-lt"/>
                <a:ea typeface="Calibri" pitchFamily="34" charset="0"/>
                <a:cs typeface="Times New Roman" pitchFamily="18" charset="0"/>
              </a:rPr>
              <a:t> </a:t>
            </a:r>
          </a:p>
          <a:p>
            <a:pPr>
              <a:defRPr/>
            </a:pPr>
            <a:r>
              <a:rPr lang="pl-PL" sz="900" b="1" dirty="0">
                <a:latin typeface="+mn-lt"/>
                <a:ea typeface="Calibri" pitchFamily="34" charset="0"/>
                <a:cs typeface="Times New Roman" pitchFamily="18" charset="0"/>
              </a:rPr>
              <a:t>**) EUROSTAT </a:t>
            </a:r>
          </a:p>
          <a:p>
            <a:pPr>
              <a:defRPr/>
            </a:pPr>
            <a:r>
              <a:rPr lang="pl-PL" sz="900" b="1" dirty="0">
                <a:latin typeface="+mn-lt"/>
                <a:ea typeface="Calibri" pitchFamily="34" charset="0"/>
                <a:cs typeface="Times New Roman" pitchFamily="18" charset="0"/>
              </a:rPr>
              <a:t>***) </a:t>
            </a:r>
            <a:r>
              <a:rPr lang="pl-PL" sz="900" b="1" dirty="0" err="1">
                <a:latin typeface="+mn-lt"/>
                <a:ea typeface="Calibri" pitchFamily="34" charset="0"/>
                <a:cs typeface="Times New Roman" pitchFamily="18" charset="0"/>
              </a:rPr>
              <a:t>forecast</a:t>
            </a:r>
            <a:endParaRPr lang="pl-PL" sz="900" b="1" dirty="0">
              <a:latin typeface="+mn-lt"/>
              <a:ea typeface="Calibri" pitchFamily="34" charset="0"/>
              <a:cs typeface="Times New Roman" pitchFamily="18" charset="0"/>
            </a:endParaRPr>
          </a:p>
          <a:p>
            <a:pPr>
              <a:defRPr/>
            </a:pPr>
            <a:r>
              <a:rPr lang="pl-PL" sz="900" b="1" dirty="0">
                <a:latin typeface="+mn-lt"/>
                <a:cs typeface="Times New Roman" pitchFamily="18" charset="0"/>
              </a:rPr>
              <a:t>1 EUR = 4 PLN</a:t>
            </a:r>
          </a:p>
        </p:txBody>
      </p:sp>
      <p:pic>
        <p:nvPicPr>
          <p:cNvPr id="29698" name="Picture 2" descr="C:\Users\IPH Kraków\Desktop\Obraz1.png"/>
          <p:cNvPicPr>
            <a:picLocks noChangeAspect="1" noChangeArrowheads="1"/>
          </p:cNvPicPr>
          <p:nvPr/>
        </p:nvPicPr>
        <p:blipFill>
          <a:blip r:embed="rId3" cstate="print"/>
          <a:srcRect/>
          <a:stretch>
            <a:fillRect/>
          </a:stretch>
        </p:blipFill>
        <p:spPr bwMode="auto">
          <a:xfrm>
            <a:off x="2303240" y="0"/>
            <a:ext cx="6840760" cy="6858000"/>
          </a:xfrm>
          <a:prstGeom prst="rect">
            <a:avLst/>
          </a:prstGeom>
          <a:noFill/>
        </p:spPr>
      </p:pic>
      <p:sp>
        <p:nvSpPr>
          <p:cNvPr id="9" name="Prostokąt 8"/>
          <p:cNvSpPr/>
          <p:nvPr/>
        </p:nvSpPr>
        <p:spPr>
          <a:xfrm>
            <a:off x="300116" y="1208191"/>
            <a:ext cx="2977097" cy="707886"/>
          </a:xfrm>
          <a:prstGeom prst="rect">
            <a:avLst/>
          </a:prstGeom>
          <a:noFill/>
        </p:spPr>
        <p:txBody>
          <a:bodyPr wrap="none">
            <a:spAutoFit/>
          </a:bodyPr>
          <a:lstStyle/>
          <a:p>
            <a:pPr algn="ctr" fontAlgn="auto">
              <a:spcBef>
                <a:spcPts val="0"/>
              </a:spcBef>
              <a:spcAft>
                <a:spcPts val="0"/>
              </a:spcAft>
              <a:defRPr/>
            </a:pPr>
            <a:r>
              <a:rPr lang="pl-P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Małopolska</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pic>
        <p:nvPicPr>
          <p:cNvPr id="10" name="Symbol zastępczy zawartości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116" y="-3385"/>
            <a:ext cx="8543769" cy="1211576"/>
          </a:xfrm>
          <a:prstGeom prst="rect">
            <a:avLst/>
          </a:prstGeom>
          <a:effectLst/>
        </p:spPr>
      </p:pic>
      <p:pic>
        <p:nvPicPr>
          <p:cNvPr id="17412" name="table"/>
          <p:cNvPicPr>
            <a:picLocks noChangeAspect="1"/>
          </p:cNvPicPr>
          <p:nvPr/>
        </p:nvPicPr>
        <p:blipFill>
          <a:blip r:embed="rId5" cstate="print"/>
          <a:srcRect/>
          <a:stretch>
            <a:fillRect/>
          </a:stretch>
        </p:blipFill>
        <p:spPr bwMode="auto">
          <a:xfrm>
            <a:off x="0" y="2959100"/>
            <a:ext cx="5329238" cy="38989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2545</TotalTime>
  <Words>1428</Words>
  <Application>Microsoft Office PowerPoint</Application>
  <PresentationFormat>Pokaz na ekranie (4:3)</PresentationFormat>
  <Paragraphs>244</Paragraphs>
  <Slides>29</Slides>
  <Notes>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29</vt:i4>
      </vt:variant>
    </vt:vector>
  </HeadingPairs>
  <TitlesOfParts>
    <vt:vector size="35" baseType="lpstr">
      <vt:lpstr>Arial</vt:lpstr>
      <vt:lpstr>Calibri</vt:lpstr>
      <vt:lpstr>Tahoma</vt:lpstr>
      <vt:lpstr>Times New Roman</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eic</dc:creator>
  <cp:lastModifiedBy>Marek Pustuła</cp:lastModifiedBy>
  <cp:revision>162</cp:revision>
  <dcterms:created xsi:type="dcterms:W3CDTF">2012-03-26T10:48:04Z</dcterms:created>
  <dcterms:modified xsi:type="dcterms:W3CDTF">2014-12-16T16:29:21Z</dcterms:modified>
</cp:coreProperties>
</file>